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3"/>
  </p:notesMasterIdLst>
  <p:handoutMasterIdLst>
    <p:handoutMasterId r:id="rId24"/>
  </p:handoutMasterIdLst>
  <p:sldIdLst>
    <p:sldId id="276" r:id="rId3"/>
    <p:sldId id="256" r:id="rId4"/>
    <p:sldId id="257" r:id="rId5"/>
    <p:sldId id="258" r:id="rId6"/>
    <p:sldId id="259" r:id="rId7"/>
    <p:sldId id="260" r:id="rId8"/>
    <p:sldId id="266" r:id="rId9"/>
    <p:sldId id="261" r:id="rId10"/>
    <p:sldId id="267" r:id="rId11"/>
    <p:sldId id="263" r:id="rId12"/>
    <p:sldId id="269" r:id="rId13"/>
    <p:sldId id="270" r:id="rId14"/>
    <p:sldId id="262" r:id="rId15"/>
    <p:sldId id="268" r:id="rId16"/>
    <p:sldId id="274" r:id="rId17"/>
    <p:sldId id="272" r:id="rId18"/>
    <p:sldId id="273" r:id="rId19"/>
    <p:sldId id="271" r:id="rId20"/>
    <p:sldId id="265" r:id="rId21"/>
    <p:sldId id="275" r:id="rId2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BF9"/>
    <a:srgbClr val="F600B6"/>
    <a:srgbClr val="CEC8C8"/>
    <a:srgbClr val="F95DA4"/>
    <a:srgbClr val="CC0099"/>
    <a:srgbClr val="FF00FF"/>
    <a:srgbClr val="FFFF00"/>
    <a:srgbClr val="FF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2" d="100"/>
          <a:sy n="102" d="100"/>
        </p:scale>
        <p:origin x="138"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EBAE10-9C48-0BCD-842D-C51E16ED1540}"/>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9622F46-498E-5DCD-D721-B53259EFFC95}"/>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BD03ADE4-FA9C-4C9C-AF11-297547BFE835}" type="datetimeFigureOut">
              <a:rPr lang="en-IN" smtClean="0"/>
              <a:t>29-04-2025</a:t>
            </a:fld>
            <a:endParaRPr lang="en-IN"/>
          </a:p>
        </p:txBody>
      </p:sp>
      <p:sp>
        <p:nvSpPr>
          <p:cNvPr id="4" name="Footer Placeholder 3">
            <a:extLst>
              <a:ext uri="{FF2B5EF4-FFF2-40B4-BE49-F238E27FC236}">
                <a16:creationId xmlns:a16="http://schemas.microsoft.com/office/drawing/2014/main" id="{33205210-0378-B301-7246-CDA191F79EF1}"/>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r>
              <a:rPr lang="en-US"/>
              <a:t>Foodie :  Your Organic Food Marketplace</a:t>
            </a:r>
            <a:endParaRPr lang="en-IN"/>
          </a:p>
        </p:txBody>
      </p:sp>
      <p:sp>
        <p:nvSpPr>
          <p:cNvPr id="5" name="Slide Number Placeholder 4">
            <a:extLst>
              <a:ext uri="{FF2B5EF4-FFF2-40B4-BE49-F238E27FC236}">
                <a16:creationId xmlns:a16="http://schemas.microsoft.com/office/drawing/2014/main" id="{7EB29FAE-A4A3-FE6E-C7EA-21FE48AE8A31}"/>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3105F0CC-D424-4520-A750-DA20474EE8F6}" type="slidenum">
              <a:rPr lang="en-IN" smtClean="0"/>
              <a:t>‹#›</a:t>
            </a:fld>
            <a:endParaRPr lang="en-IN"/>
          </a:p>
        </p:txBody>
      </p:sp>
    </p:spTree>
    <p:extLst>
      <p:ext uri="{BB962C8B-B14F-4D97-AF65-F5344CB8AC3E}">
        <p14:creationId xmlns:p14="http://schemas.microsoft.com/office/powerpoint/2010/main" val="17818496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3457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812"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16736" y="910742"/>
            <a:ext cx="12070080" cy="4279392"/>
          </a:xfrm>
        </p:spPr>
        <p:txBody>
          <a:bodyPr anchor="b">
            <a:normAutofit/>
          </a:bodyPr>
          <a:lstStyle>
            <a:lvl1pPr algn="l">
              <a:lnSpc>
                <a:spcPct val="85000"/>
              </a:lnSpc>
              <a:defRPr sz="9600" spc="-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20061" y="5346745"/>
            <a:ext cx="12070080" cy="1371600"/>
          </a:xfrm>
        </p:spPr>
        <p:txBody>
          <a:bodyPr lIns="91440" rIns="91440">
            <a:normAutofit/>
          </a:bodyPr>
          <a:lstStyle>
            <a:lvl1pPr marL="0" indent="0" algn="l">
              <a:buNone/>
              <a:defRPr sz="2880" cap="all" spc="240" baseline="0">
                <a:solidFill>
                  <a:schemeClr val="tx2"/>
                </a:solidFill>
                <a:latin typeface="+mj-lt"/>
              </a:defRPr>
            </a:lvl1pPr>
            <a:lvl2pPr marL="548640" indent="0" algn="ctr">
              <a:buNone/>
              <a:defRPr sz="288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5D92F5-C6BD-4770-B93B-CCC7110BADD0}" type="slidenum">
              <a:rPr lang="en-US" smtClean="0"/>
              <a:pPr/>
              <a:t>‹#›</a:t>
            </a:fld>
            <a:endParaRPr 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133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061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137315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075638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637228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027316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854670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540662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797675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897259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114170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537443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740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www.picpedia.org/highway-signs/c/customer-loyalty.html"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idx="4294967295"/>
          </p:nvPr>
        </p:nvSpPr>
        <p:spPr>
          <a:xfrm>
            <a:off x="1506071" y="271475"/>
            <a:ext cx="11750039" cy="942975"/>
          </a:xfrm>
          <a:solidFill>
            <a:schemeClr val="bg1">
              <a:lumMod val="95000"/>
            </a:schemeClr>
          </a:solidFill>
        </p:spPr>
        <p:txBody>
          <a:bodyPr lIns="72000">
            <a:noAutofit/>
          </a:bodyPr>
          <a:lstStyle/>
          <a:p>
            <a:pPr marL="0" indent="0">
              <a:lnSpc>
                <a:spcPts val="5550"/>
              </a:lnSpc>
              <a:buNone/>
            </a:pPr>
            <a:r>
              <a:rPr lang="en-US" sz="5400" b="1" dirty="0">
                <a:solidFill>
                  <a:srgbClr val="00B050"/>
                </a:solidFill>
                <a:effectLst>
                  <a:glow rad="139700">
                    <a:schemeClr val="accent3">
                      <a:satMod val="175000"/>
                      <a:alpha val="40000"/>
                    </a:schemeClr>
                  </a:glow>
                  <a:reflection blurRad="165100" stA="31000" endPos="68000" dist="50800" dir="5400000" sy="-100000" algn="bl" rotWithShape="0"/>
                </a:effectLst>
                <a:latin typeface="Inter Bold" pitchFamily="34" charset="0"/>
                <a:ea typeface="Inter Bold" pitchFamily="34" charset="-122"/>
                <a:cs typeface="Inter Bold" pitchFamily="34" charset="-120"/>
              </a:rPr>
              <a:t>F</a:t>
            </a:r>
            <a:r>
              <a:rPr lang="en-US" sz="5400" b="1" dirty="0">
                <a:solidFill>
                  <a:schemeClr val="accent2">
                    <a:lumMod val="75000"/>
                  </a:schemeClr>
                </a:solidFill>
                <a:effectLst>
                  <a:glow rad="139700">
                    <a:schemeClr val="accent3">
                      <a:satMod val="175000"/>
                      <a:alpha val="40000"/>
                    </a:schemeClr>
                  </a:glow>
                  <a:reflection blurRad="165100" stA="31000" endPos="68000" dist="50800" dir="5400000" sy="-100000" algn="bl" rotWithShape="0"/>
                </a:effectLst>
                <a:latin typeface="Inter Bold" pitchFamily="34" charset="0"/>
                <a:ea typeface="Inter Bold" pitchFamily="34" charset="-122"/>
                <a:cs typeface="Inter Bold" pitchFamily="34" charset="-120"/>
              </a:rPr>
              <a:t>oo</a:t>
            </a:r>
            <a:r>
              <a:rPr lang="en-US" sz="5400" b="1" dirty="0">
                <a:solidFill>
                  <a:srgbClr val="00B050"/>
                </a:solidFill>
                <a:effectLst>
                  <a:glow rad="139700">
                    <a:schemeClr val="accent3">
                      <a:satMod val="175000"/>
                      <a:alpha val="40000"/>
                    </a:schemeClr>
                  </a:glow>
                  <a:reflection blurRad="165100" stA="31000" endPos="68000" dist="50800" dir="5400000" sy="-100000" algn="bl" rotWithShape="0"/>
                </a:effectLst>
                <a:latin typeface="Inter Bold" pitchFamily="34" charset="0"/>
                <a:ea typeface="Inter Bold" pitchFamily="34" charset="-122"/>
                <a:cs typeface="Inter Bold" pitchFamily="34" charset="-120"/>
              </a:rPr>
              <a:t>die </a:t>
            </a:r>
            <a:r>
              <a:rPr lang="en-US" sz="4800" b="1" dirty="0">
                <a:solidFill>
                  <a:schemeClr val="bg1">
                    <a:lumMod val="65000"/>
                  </a:schemeClr>
                </a:solidFill>
                <a:effectLst>
                  <a:glow rad="228600">
                    <a:schemeClr val="accent1">
                      <a:satMod val="175000"/>
                      <a:alpha val="40000"/>
                    </a:schemeClr>
                  </a:glow>
                  <a:reflection blurRad="165100" stA="31000" endPos="68000" dist="50800" dir="5400000" sy="-100000" algn="bl" rotWithShape="0"/>
                </a:effectLst>
                <a:latin typeface="Inter Bold" pitchFamily="34" charset="0"/>
                <a:ea typeface="Inter Bold" pitchFamily="34" charset="-122"/>
                <a:cs typeface="Inter Bold" pitchFamily="34" charset="-120"/>
              </a:rPr>
              <a:t>:</a:t>
            </a:r>
            <a:r>
              <a:rPr lang="en-US" sz="4000" b="1" dirty="0">
                <a:solidFill>
                  <a:schemeClr val="bg1">
                    <a:lumMod val="65000"/>
                  </a:schemeClr>
                </a:solidFill>
                <a:effectLst>
                  <a:glow rad="228600">
                    <a:schemeClr val="accent1">
                      <a:satMod val="175000"/>
                      <a:alpha val="40000"/>
                    </a:schemeClr>
                  </a:glow>
                  <a:reflection blurRad="165100" stA="31000" endPos="68000" dist="50800" dir="5400000" sy="-100000" algn="bl" rotWithShape="0"/>
                </a:effectLst>
                <a:latin typeface="Inter Bold" pitchFamily="34" charset="0"/>
                <a:ea typeface="Inter Bold" pitchFamily="34" charset="-122"/>
                <a:cs typeface="Inter Bold" pitchFamily="34" charset="-120"/>
              </a:rPr>
              <a:t> </a:t>
            </a:r>
            <a:r>
              <a:rPr lang="en-US" sz="4000" b="1" dirty="0">
                <a:solidFill>
                  <a:srgbClr val="F94CAF"/>
                </a:solidFill>
                <a:effectLst>
                  <a:glow rad="228600">
                    <a:schemeClr val="accent1">
                      <a:satMod val="175000"/>
                      <a:alpha val="40000"/>
                    </a:schemeClr>
                  </a:glow>
                  <a:reflection blurRad="165100" stA="31000" endPos="68000" dist="50800" dir="5400000" sy="-100000" algn="bl" rotWithShape="0"/>
                </a:effectLst>
                <a:latin typeface="Inter Bold" pitchFamily="34" charset="0"/>
                <a:ea typeface="Inter Bold" pitchFamily="34" charset="-122"/>
                <a:cs typeface="Inter Bold" pitchFamily="34" charset="-120"/>
              </a:rPr>
              <a:t> Your Organic Food Marketplace</a:t>
            </a:r>
            <a:endParaRPr lang="en-US" sz="4000" dirty="0">
              <a:effectLst>
                <a:glow rad="228600">
                  <a:schemeClr val="accent1">
                    <a:satMod val="175000"/>
                    <a:alpha val="40000"/>
                  </a:schemeClr>
                </a:glow>
                <a:reflection blurRad="165100" stA="31000" endPos="68000" dist="50800" dir="5400000" sy="-100000" algn="bl" rotWithShape="0"/>
              </a:effectLst>
            </a:endParaRPr>
          </a:p>
        </p:txBody>
      </p:sp>
      <p:sp>
        <p:nvSpPr>
          <p:cNvPr id="9" name="Rectangle 5"/>
          <p:cNvSpPr>
            <a:spLocks noChangeArrowheads="1"/>
          </p:cNvSpPr>
          <p:nvPr/>
        </p:nvSpPr>
        <p:spPr bwMode="auto">
          <a:xfrm>
            <a:off x="4291974" y="2180221"/>
            <a:ext cx="5647764" cy="1255728"/>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spAutoFit/>
          </a:bodyPr>
          <a:lstStyle/>
          <a:p>
            <a:pPr algn="ctr" defTabSz="1097280" fontAlgn="base">
              <a:spcBef>
                <a:spcPct val="0"/>
              </a:spcBef>
              <a:spcAft>
                <a:spcPct val="0"/>
              </a:spcAft>
            </a:pPr>
            <a:r>
              <a:rPr lang="en-US" sz="2400" b="1" dirty="0">
                <a:solidFill>
                  <a:srgbClr val="F600B6"/>
                </a:solidFill>
                <a:latin typeface="Cambria" pitchFamily="18" charset="0"/>
                <a:ea typeface="Calibri" pitchFamily="34" charset="0"/>
                <a:cs typeface="Microsoft Sans Serif" pitchFamily="34" charset="0"/>
              </a:rPr>
              <a:t>INTERNAL GUIDE</a:t>
            </a:r>
          </a:p>
          <a:p>
            <a:pPr algn="ctr" fontAlgn="base">
              <a:spcBef>
                <a:spcPct val="0"/>
              </a:spcBef>
              <a:spcAft>
                <a:spcPct val="0"/>
              </a:spcAft>
            </a:pPr>
            <a:r>
              <a:rPr lang="en-US" sz="2400" b="1" dirty="0">
                <a:ln>
                  <a:solidFill>
                    <a:srgbClr val="F95DA4"/>
                  </a:solidFill>
                </a:ln>
                <a:solidFill>
                  <a:schemeClr val="tx2">
                    <a:lumMod val="40000"/>
                    <a:lumOff val="60000"/>
                  </a:schemeClr>
                </a:solidFill>
                <a:latin typeface="Cambria" pitchFamily="18" charset="0"/>
                <a:ea typeface="Calibri" pitchFamily="34" charset="0"/>
                <a:cs typeface="Microsoft Sans Serif" pitchFamily="34" charset="0"/>
              </a:rPr>
              <a:t>Prof. Sohil Parmar</a:t>
            </a:r>
          </a:p>
          <a:p>
            <a:pPr algn="ctr" defTabSz="1097280" fontAlgn="base">
              <a:spcBef>
                <a:spcPct val="0"/>
              </a:spcBef>
              <a:spcAft>
                <a:spcPct val="0"/>
              </a:spcAft>
            </a:pPr>
            <a:endParaRPr lang="en-US" sz="2640" b="1" dirty="0">
              <a:solidFill>
                <a:srgbClr val="0070C0"/>
              </a:solidFill>
              <a:latin typeface="Cambria" pitchFamily="18" charset="0"/>
              <a:ea typeface="Calibri" pitchFamily="34" charset="0"/>
              <a:cs typeface="Microsoft Sans Serif" pitchFamily="34" charset="0"/>
            </a:endParaRPr>
          </a:p>
        </p:txBody>
      </p:sp>
      <p:sp>
        <p:nvSpPr>
          <p:cNvPr id="10" name="TextBox 9"/>
          <p:cNvSpPr txBox="1"/>
          <p:nvPr/>
        </p:nvSpPr>
        <p:spPr>
          <a:xfrm>
            <a:off x="5766099" y="5562393"/>
            <a:ext cx="6551406" cy="1742015"/>
          </a:xfrm>
          <a:prstGeom prst="rect">
            <a:avLst/>
          </a:prstGeom>
          <a:noFill/>
        </p:spPr>
        <p:txBody>
          <a:bodyPr wrap="square" rtlCol="0">
            <a:spAutoFit/>
          </a:bodyPr>
          <a:lstStyle/>
          <a:p>
            <a:r>
              <a:rPr lang="en-US" sz="2800" b="1" dirty="0">
                <a:solidFill>
                  <a:schemeClr val="bg2"/>
                </a:solidFill>
                <a:latin typeface="Cambria" pitchFamily="18" charset="0"/>
              </a:rPr>
              <a:t>Submitted To:</a:t>
            </a:r>
          </a:p>
          <a:p>
            <a:r>
              <a:rPr lang="en-US" sz="2640" b="1" dirty="0">
                <a:gradFill>
                  <a:gsLst>
                    <a:gs pos="32000">
                      <a:schemeClr val="accent1">
                        <a:lumMod val="5000"/>
                        <a:lumOff val="95000"/>
                      </a:schemeClr>
                    </a:gs>
                    <a:gs pos="2000">
                      <a:srgbClr val="FF00FF"/>
                    </a:gs>
                    <a:gs pos="77000">
                      <a:schemeClr val="bg2"/>
                    </a:gs>
                    <a:gs pos="56000">
                      <a:srgbClr val="F95DA4"/>
                    </a:gs>
                    <a:gs pos="100000">
                      <a:srgbClr val="CC0099"/>
                    </a:gs>
                  </a:gsLst>
                  <a:lin ang="9000000" scaled="0"/>
                </a:gradFill>
                <a:latin typeface="Cambria" pitchFamily="18" charset="0"/>
              </a:rPr>
              <a:t>Parul Institute Of Computer Application </a:t>
            </a:r>
          </a:p>
          <a:p>
            <a:r>
              <a:rPr lang="en-US" sz="2640" b="1" dirty="0">
                <a:gradFill>
                  <a:gsLst>
                    <a:gs pos="32000">
                      <a:schemeClr val="accent1">
                        <a:lumMod val="5000"/>
                        <a:lumOff val="95000"/>
                      </a:schemeClr>
                    </a:gs>
                    <a:gs pos="2000">
                      <a:srgbClr val="FF00FF"/>
                    </a:gs>
                    <a:gs pos="77000">
                      <a:schemeClr val="bg2"/>
                    </a:gs>
                    <a:gs pos="56000">
                      <a:srgbClr val="F95DA4"/>
                    </a:gs>
                    <a:gs pos="100000">
                      <a:srgbClr val="CC0099"/>
                    </a:gs>
                  </a:gsLst>
                  <a:lin ang="9000000" scaled="0"/>
                </a:gradFill>
                <a:latin typeface="Cambria" pitchFamily="18" charset="0"/>
              </a:rPr>
              <a:t>Faculty of IT &amp; Computer Science,</a:t>
            </a:r>
          </a:p>
          <a:p>
            <a:r>
              <a:rPr lang="en-US" sz="2640" b="1" dirty="0">
                <a:gradFill>
                  <a:gsLst>
                    <a:gs pos="32000">
                      <a:schemeClr val="accent1">
                        <a:lumMod val="5000"/>
                        <a:lumOff val="95000"/>
                      </a:schemeClr>
                    </a:gs>
                    <a:gs pos="2000">
                      <a:srgbClr val="FF00FF"/>
                    </a:gs>
                    <a:gs pos="77000">
                      <a:schemeClr val="bg2"/>
                    </a:gs>
                    <a:gs pos="56000">
                      <a:srgbClr val="F95DA4"/>
                    </a:gs>
                    <a:gs pos="100000">
                      <a:srgbClr val="CC0099"/>
                    </a:gs>
                  </a:gsLst>
                  <a:lin ang="9000000" scaled="0"/>
                </a:gradFill>
                <a:latin typeface="Cambria" pitchFamily="18" charset="0"/>
              </a:rPr>
              <a:t>PARUL University</a:t>
            </a:r>
          </a:p>
        </p:txBody>
      </p:sp>
      <p:pic>
        <p:nvPicPr>
          <p:cNvPr id="12" name="Picture 11" descr="C:\Users\HP\Desktop\pu.jpg"/>
          <p:cNvPicPr/>
          <p:nvPr/>
        </p:nvPicPr>
        <p:blipFill>
          <a:blip r:embed="rId2" cstate="print">
            <a:extLst>
              <a:ext uri="{BEBA8EAE-BF5A-486C-A8C5-ECC9F3942E4B}">
                <a14:imgProps xmlns:a14="http://schemas.microsoft.com/office/drawing/2010/main">
                  <a14:imgLayer r:embed="rId3">
                    <a14:imgEffect>
                      <a14:colorTemperature colorTemp="5900"/>
                    </a14:imgEffect>
                  </a14:imgLayer>
                </a14:imgProps>
              </a:ext>
            </a:extLst>
          </a:blip>
          <a:srcRect/>
          <a:stretch>
            <a:fillRect/>
          </a:stretch>
        </p:blipFill>
        <p:spPr bwMode="auto">
          <a:xfrm>
            <a:off x="2694587" y="5464885"/>
            <a:ext cx="2937493" cy="1893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
          <p:cNvSpPr>
            <a:spLocks noChangeArrowheads="1"/>
          </p:cNvSpPr>
          <p:nvPr/>
        </p:nvSpPr>
        <p:spPr bwMode="auto">
          <a:xfrm>
            <a:off x="3142818" y="3102322"/>
            <a:ext cx="7593535" cy="1982081"/>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spAutoFit/>
          </a:bodyPr>
          <a:lstStyle/>
          <a:p>
            <a:pPr indent="548640" algn="ctr" defTabSz="1097280" fontAlgn="base">
              <a:spcBef>
                <a:spcPct val="0"/>
              </a:spcBef>
              <a:spcAft>
                <a:spcPct val="0"/>
              </a:spcAft>
            </a:pPr>
            <a:r>
              <a:rPr lang="en-US" sz="2400" b="1" dirty="0">
                <a:ln>
                  <a:solidFill>
                    <a:schemeClr val="bg1"/>
                  </a:solidFill>
                </a:ln>
                <a:solidFill>
                  <a:srgbClr val="CEC8C8"/>
                </a:solidFill>
                <a:latin typeface="Cambria" pitchFamily="18" charset="0"/>
                <a:ea typeface="Calibri" pitchFamily="34" charset="0"/>
                <a:cs typeface="Microsoft Sans Serif" pitchFamily="34" charset="0"/>
              </a:rPr>
              <a:t>Developed By: ---</a:t>
            </a:r>
          </a:p>
          <a:p>
            <a:pPr indent="548640" algn="ctr" defTabSz="1097280" fontAlgn="base">
              <a:spcBef>
                <a:spcPct val="0"/>
              </a:spcBef>
              <a:spcAft>
                <a:spcPct val="0"/>
              </a:spcAft>
            </a:pPr>
            <a:endParaRPr lang="en-US" sz="2160" b="1" dirty="0">
              <a:ln>
                <a:solidFill>
                  <a:schemeClr val="bg1"/>
                </a:solidFill>
              </a:ln>
              <a:solidFill>
                <a:srgbClr val="CEC8C8"/>
              </a:solidFill>
              <a:latin typeface="Cambria" pitchFamily="18" charset="0"/>
              <a:ea typeface="Calibri" pitchFamily="34" charset="0"/>
              <a:cs typeface="Microsoft Sans Serif" pitchFamily="34" charset="0"/>
            </a:endParaRPr>
          </a:p>
          <a:p>
            <a:pPr indent="548640" algn="ctr" defTabSz="1097280" fontAlgn="base">
              <a:spcBef>
                <a:spcPct val="0"/>
              </a:spcBef>
              <a:spcAft>
                <a:spcPct val="0"/>
              </a:spcAft>
            </a:pPr>
            <a:r>
              <a:rPr lang="en-US" sz="2400" b="1" dirty="0">
                <a:ln>
                  <a:solidFill>
                    <a:srgbClr val="F95DA4"/>
                  </a:solidFill>
                </a:ln>
                <a:solidFill>
                  <a:schemeClr val="tx2">
                    <a:lumMod val="40000"/>
                    <a:lumOff val="60000"/>
                  </a:schemeClr>
                </a:solidFill>
                <a:latin typeface="Cambria" pitchFamily="18" charset="0"/>
                <a:ea typeface="Calibri" pitchFamily="34" charset="0"/>
                <a:cs typeface="Microsoft Sans Serif" pitchFamily="34" charset="0"/>
              </a:rPr>
              <a:t>Soumya Das (2405103470003)</a:t>
            </a:r>
          </a:p>
          <a:p>
            <a:pPr indent="548640" algn="ctr" defTabSz="1097280" fontAlgn="base">
              <a:spcBef>
                <a:spcPct val="0"/>
              </a:spcBef>
              <a:spcAft>
                <a:spcPct val="0"/>
              </a:spcAft>
            </a:pPr>
            <a:r>
              <a:rPr lang="en-US" sz="2400" b="1" dirty="0">
                <a:ln>
                  <a:solidFill>
                    <a:srgbClr val="F95DA4"/>
                  </a:solidFill>
                </a:ln>
                <a:solidFill>
                  <a:schemeClr val="tx2">
                    <a:lumMod val="40000"/>
                    <a:lumOff val="60000"/>
                  </a:schemeClr>
                </a:solidFill>
                <a:latin typeface="Cambria" pitchFamily="18" charset="0"/>
                <a:ea typeface="Calibri" pitchFamily="34" charset="0"/>
                <a:cs typeface="Microsoft Sans Serif" pitchFamily="34" charset="0"/>
              </a:rPr>
              <a:t>Mayank Patidar (2405103470005)</a:t>
            </a:r>
          </a:p>
          <a:p>
            <a:pPr indent="548640" algn="ctr" defTabSz="1097280" fontAlgn="base">
              <a:spcBef>
                <a:spcPct val="0"/>
              </a:spcBef>
              <a:spcAft>
                <a:spcPct val="0"/>
              </a:spcAft>
            </a:pPr>
            <a:r>
              <a:rPr lang="en-US" sz="2400" b="1" dirty="0">
                <a:ln>
                  <a:solidFill>
                    <a:srgbClr val="F95DA4"/>
                  </a:solidFill>
                </a:ln>
                <a:solidFill>
                  <a:schemeClr val="tx2">
                    <a:lumMod val="40000"/>
                    <a:lumOff val="60000"/>
                  </a:schemeClr>
                </a:solidFill>
                <a:latin typeface="Cambria" pitchFamily="18" charset="0"/>
                <a:ea typeface="Calibri" pitchFamily="34" charset="0"/>
                <a:cs typeface="Microsoft Sans Serif" pitchFamily="34" charset="0"/>
              </a:rPr>
              <a:t>Shivam Kumar (2405103450001)</a:t>
            </a:r>
            <a:endParaRPr lang="en-US" sz="2280" b="1" dirty="0">
              <a:latin typeface="Cambria" pitchFamily="18" charset="0"/>
              <a:cs typeface="Arial" pitchFamily="34" charset="0"/>
            </a:endParaRPr>
          </a:p>
        </p:txBody>
      </p:sp>
      <p:sp>
        <p:nvSpPr>
          <p:cNvPr id="6" name="TextBox 5">
            <a:extLst>
              <a:ext uri="{FF2B5EF4-FFF2-40B4-BE49-F238E27FC236}">
                <a16:creationId xmlns:a16="http://schemas.microsoft.com/office/drawing/2014/main" id="{0F006926-38A2-EC8D-DC17-3B153D723375}"/>
              </a:ext>
            </a:extLst>
          </p:cNvPr>
          <p:cNvSpPr txBox="1"/>
          <p:nvPr/>
        </p:nvSpPr>
        <p:spPr>
          <a:xfrm>
            <a:off x="4372656" y="1486332"/>
            <a:ext cx="5486400" cy="523220"/>
          </a:xfrm>
          <a:prstGeom prst="rect">
            <a:avLst/>
          </a:prstGeom>
          <a:noFill/>
        </p:spPr>
        <p:txBody>
          <a:bodyPr wrap="square">
            <a:spAutoFit/>
          </a:bodyPr>
          <a:lstStyle/>
          <a:p>
            <a:pPr algn="ctr" defTabSz="1097280" fontAlgn="base">
              <a:spcBef>
                <a:spcPct val="0"/>
              </a:spcBef>
              <a:spcAft>
                <a:spcPct val="0"/>
              </a:spcAft>
            </a:pPr>
            <a:r>
              <a:rPr lang="en-US" sz="2800" b="1" dirty="0">
                <a:ln>
                  <a:solidFill>
                    <a:schemeClr val="bg2"/>
                  </a:solidFill>
                </a:ln>
                <a:solidFill>
                  <a:srgbClr val="CEC8C8"/>
                </a:solidFill>
                <a:effectLst>
                  <a:glow rad="228600">
                    <a:schemeClr val="accent3">
                      <a:satMod val="175000"/>
                      <a:alpha val="40000"/>
                    </a:schemeClr>
                  </a:glow>
                  <a:outerShdw blurRad="50800" dist="38100" dir="16200000" rotWithShape="0">
                    <a:prstClr val="black">
                      <a:alpha val="40000"/>
                    </a:prstClr>
                  </a:outerShdw>
                </a:effectLst>
                <a:latin typeface="Cambria" pitchFamily="18" charset="0"/>
                <a:ea typeface="Calibri" pitchFamily="34" charset="0"/>
                <a:cs typeface="Microsoft Sans Serif" pitchFamily="34" charset="0"/>
              </a:rPr>
              <a:t>Under The Guidance Of</a:t>
            </a:r>
          </a:p>
        </p:txBody>
      </p:sp>
      <p:sp>
        <p:nvSpPr>
          <p:cNvPr id="2" name="Right Triangle 1">
            <a:extLst>
              <a:ext uri="{FF2B5EF4-FFF2-40B4-BE49-F238E27FC236}">
                <a16:creationId xmlns:a16="http://schemas.microsoft.com/office/drawing/2014/main" id="{53D305DB-AF9C-D869-7A5C-D0D3FB4A6ED3}"/>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6B5727F-838F-9DFD-BC22-8D105738E86F}"/>
              </a:ext>
            </a:extLst>
          </p:cNvPr>
          <p:cNvPicPr>
            <a:picLocks noChangeAspect="1"/>
          </p:cNvPicPr>
          <p:nvPr/>
        </p:nvPicPr>
        <p:blipFill>
          <a:blip r:embed="rId4"/>
          <a:stretch>
            <a:fillRect/>
          </a:stretch>
        </p:blipFill>
        <p:spPr>
          <a:xfrm>
            <a:off x="11874769" y="6585523"/>
            <a:ext cx="2755631" cy="1646063"/>
          </a:xfrm>
          <a:prstGeom prst="rect">
            <a:avLst/>
          </a:prstGeom>
        </p:spPr>
      </p:pic>
      <p:cxnSp>
        <p:nvCxnSpPr>
          <p:cNvPr id="8" name="Straight Connector 7">
            <a:extLst>
              <a:ext uri="{FF2B5EF4-FFF2-40B4-BE49-F238E27FC236}">
                <a16:creationId xmlns:a16="http://schemas.microsoft.com/office/drawing/2014/main" id="{A0233124-9890-5FB3-BD1D-0343AFFA696E}"/>
              </a:ext>
            </a:extLst>
          </p:cNvPr>
          <p:cNvCxnSpPr>
            <a:cxnSpLocks/>
          </p:cNvCxnSpPr>
          <p:nvPr/>
        </p:nvCxnSpPr>
        <p:spPr>
          <a:xfrm>
            <a:off x="5886450" y="3620499"/>
            <a:ext cx="2712563" cy="0"/>
          </a:xfrm>
          <a:prstGeom prst="line">
            <a:avLst/>
          </a:prstGeom>
          <a:ln>
            <a:solidFill>
              <a:srgbClr val="FFDBF9"/>
            </a:solidFill>
          </a:ln>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5B69AD5D-2394-468B-179A-5AEFE55B0111}"/>
              </a:ext>
            </a:extLst>
          </p:cNvPr>
          <p:cNvCxnSpPr>
            <a:cxnSpLocks/>
          </p:cNvCxnSpPr>
          <p:nvPr/>
        </p:nvCxnSpPr>
        <p:spPr>
          <a:xfrm>
            <a:off x="5886450" y="3664836"/>
            <a:ext cx="2712563" cy="0"/>
          </a:xfrm>
          <a:prstGeom prst="line">
            <a:avLst/>
          </a:prstGeom>
          <a:ln>
            <a:solidFill>
              <a:srgbClr val="F600B6"/>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08495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9873"/>
            <a:ext cx="7207329"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ter Bold" pitchFamily="34" charset="0"/>
                <a:ea typeface="Inter Bold" pitchFamily="34" charset="-122"/>
                <a:cs typeface="Inter Bold" pitchFamily="34" charset="-120"/>
              </a:rPr>
              <a:t>User Account Security &amp; Authentication</a:t>
            </a:r>
            <a:endParaRPr lang="en-US" sz="4450" dirty="0"/>
          </a:p>
        </p:txBody>
      </p:sp>
      <p:sp>
        <p:nvSpPr>
          <p:cNvPr id="4" name="Shape 1"/>
          <p:cNvSpPr/>
          <p:nvPr/>
        </p:nvSpPr>
        <p:spPr>
          <a:xfrm>
            <a:off x="6280190" y="2647593"/>
            <a:ext cx="170021" cy="1216223"/>
          </a:xfrm>
          <a:prstGeom prst="roundRect">
            <a:avLst>
              <a:gd name="adj" fmla="val 56033"/>
            </a:avLst>
          </a:prstGeom>
          <a:solidFill>
            <a:srgbClr val="433550"/>
          </a:solidFill>
          <a:ln w="7620">
            <a:solidFill>
              <a:srgbClr val="5C4E69"/>
            </a:solidFill>
            <a:prstDash val="solid"/>
          </a:ln>
        </p:spPr>
      </p:sp>
      <p:sp>
        <p:nvSpPr>
          <p:cNvPr id="5" name="Text 2"/>
          <p:cNvSpPr/>
          <p:nvPr/>
        </p:nvSpPr>
        <p:spPr>
          <a:xfrm>
            <a:off x="6790373" y="2647593"/>
            <a:ext cx="2875359"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ter Bold" pitchFamily="34" charset="0"/>
                <a:ea typeface="Inter Bold" pitchFamily="34" charset="-122"/>
                <a:cs typeface="Inter Bold" pitchFamily="34" charset="-120"/>
              </a:rPr>
              <a:t>Email Authentication</a:t>
            </a:r>
            <a:endParaRPr lang="en-US" sz="2200" dirty="0"/>
          </a:p>
        </p:txBody>
      </p:sp>
      <p:sp>
        <p:nvSpPr>
          <p:cNvPr id="6" name="Text 3"/>
          <p:cNvSpPr/>
          <p:nvPr/>
        </p:nvSpPr>
        <p:spPr>
          <a:xfrm>
            <a:off x="6790373" y="3138011"/>
            <a:ext cx="6697147"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Inter" pitchFamily="34" charset="0"/>
                <a:ea typeface="Inter" pitchFamily="34" charset="-122"/>
                <a:cs typeface="Inter" pitchFamily="34" charset="-120"/>
              </a:rPr>
              <a:t>Securely access your account using your registered email address, ensuring the safety of your personal information.</a:t>
            </a:r>
            <a:endParaRPr lang="en-US" sz="1750" dirty="0"/>
          </a:p>
        </p:txBody>
      </p:sp>
      <p:sp>
        <p:nvSpPr>
          <p:cNvPr id="7" name="Shape 4"/>
          <p:cNvSpPr/>
          <p:nvPr/>
        </p:nvSpPr>
        <p:spPr>
          <a:xfrm>
            <a:off x="6620351" y="4090630"/>
            <a:ext cx="170021" cy="1216223"/>
          </a:xfrm>
          <a:prstGeom prst="roundRect">
            <a:avLst>
              <a:gd name="adj" fmla="val 56033"/>
            </a:avLst>
          </a:prstGeom>
          <a:solidFill>
            <a:srgbClr val="433550"/>
          </a:solidFill>
          <a:ln w="7620">
            <a:solidFill>
              <a:srgbClr val="5C4E69"/>
            </a:solidFill>
            <a:prstDash val="solid"/>
          </a:ln>
        </p:spPr>
      </p:sp>
      <p:sp>
        <p:nvSpPr>
          <p:cNvPr id="8" name="Text 5"/>
          <p:cNvSpPr/>
          <p:nvPr/>
        </p:nvSpPr>
        <p:spPr>
          <a:xfrm>
            <a:off x="7130534" y="40906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ter Bold" pitchFamily="34" charset="0"/>
                <a:ea typeface="Inter Bold" pitchFamily="34" charset="-122"/>
                <a:cs typeface="Inter Bold" pitchFamily="34" charset="-120"/>
              </a:rPr>
              <a:t>Social Media Login</a:t>
            </a:r>
            <a:endParaRPr lang="en-US" sz="2200" dirty="0"/>
          </a:p>
        </p:txBody>
      </p:sp>
      <p:sp>
        <p:nvSpPr>
          <p:cNvPr id="9" name="Text 6"/>
          <p:cNvSpPr/>
          <p:nvPr/>
        </p:nvSpPr>
        <p:spPr>
          <a:xfrm>
            <a:off x="7130534" y="4581049"/>
            <a:ext cx="635698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Inter" pitchFamily="34" charset="0"/>
                <a:ea typeface="Inter" pitchFamily="34" charset="-122"/>
                <a:cs typeface="Inter" pitchFamily="34" charset="-120"/>
              </a:rPr>
              <a:t>For convenience, log in using your preferred social media accounts, streamlining the registration process.</a:t>
            </a:r>
            <a:endParaRPr lang="en-US" sz="1750" dirty="0"/>
          </a:p>
        </p:txBody>
      </p:sp>
      <p:sp>
        <p:nvSpPr>
          <p:cNvPr id="10" name="Shape 7"/>
          <p:cNvSpPr/>
          <p:nvPr/>
        </p:nvSpPr>
        <p:spPr>
          <a:xfrm>
            <a:off x="6960632" y="5533668"/>
            <a:ext cx="170021" cy="1579126"/>
          </a:xfrm>
          <a:prstGeom prst="roundRect">
            <a:avLst>
              <a:gd name="adj" fmla="val 56033"/>
            </a:avLst>
          </a:prstGeom>
          <a:solidFill>
            <a:srgbClr val="433550"/>
          </a:solidFill>
          <a:ln w="7620">
            <a:solidFill>
              <a:srgbClr val="5C4E69"/>
            </a:solidFill>
            <a:prstDash val="solid"/>
          </a:ln>
        </p:spPr>
      </p:sp>
      <p:sp>
        <p:nvSpPr>
          <p:cNvPr id="11" name="Text 8"/>
          <p:cNvSpPr/>
          <p:nvPr/>
        </p:nvSpPr>
        <p:spPr>
          <a:xfrm>
            <a:off x="7470815" y="5533668"/>
            <a:ext cx="3456027"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ter Bold" pitchFamily="34" charset="0"/>
                <a:ea typeface="Inter Bold" pitchFamily="34" charset="-122"/>
                <a:cs typeface="Inter Bold" pitchFamily="34" charset="-120"/>
              </a:rPr>
              <a:t>Biometric Authentication</a:t>
            </a:r>
            <a:endParaRPr lang="en-US" sz="2200" dirty="0"/>
          </a:p>
        </p:txBody>
      </p:sp>
      <p:sp>
        <p:nvSpPr>
          <p:cNvPr id="12" name="Text 9"/>
          <p:cNvSpPr/>
          <p:nvPr/>
        </p:nvSpPr>
        <p:spPr>
          <a:xfrm>
            <a:off x="7470815" y="6024086"/>
            <a:ext cx="601670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Inter" pitchFamily="34" charset="0"/>
                <a:ea typeface="Inter" pitchFamily="34" charset="-122"/>
                <a:cs typeface="Inter" pitchFamily="34" charset="-120"/>
              </a:rPr>
              <a:t>Enhance your account security with biometric authentication options like fingerprint or facial recognition, providing an extra layer of protection.</a:t>
            </a:r>
            <a:endParaRPr lang="en-US" sz="1750" dirty="0"/>
          </a:p>
        </p:txBody>
      </p:sp>
      <p:pic>
        <p:nvPicPr>
          <p:cNvPr id="13" name="Image 1" descr="preencoded.png"/>
          <p:cNvPicPr>
            <a:picLocks noChangeAspect="1"/>
          </p:cNvPicPr>
          <p:nvPr/>
        </p:nvPicPr>
        <p:blipFill>
          <a:blip r:embed="rId4"/>
          <a:stretch>
            <a:fillRect/>
          </a:stretch>
        </p:blipFill>
        <p:spPr>
          <a:xfrm>
            <a:off x="13716000" y="228600"/>
            <a:ext cx="685800" cy="685800"/>
          </a:xfrm>
          <a:prstGeom prst="rect">
            <a:avLst/>
          </a:prstGeom>
        </p:spPr>
      </p:pic>
      <p:sp>
        <p:nvSpPr>
          <p:cNvPr id="14" name="Right Triangle 13">
            <a:extLst>
              <a:ext uri="{FF2B5EF4-FFF2-40B4-BE49-F238E27FC236}">
                <a16:creationId xmlns:a16="http://schemas.microsoft.com/office/drawing/2014/main" id="{A398044A-607C-AAAA-6036-A429D77A9A6D}"/>
              </a:ext>
            </a:extLst>
          </p:cNvPr>
          <p:cNvSpPr/>
          <p:nvPr/>
        </p:nvSpPr>
        <p:spPr>
          <a:xfrm rot="10800000" flipV="1">
            <a:off x="11906054" y="6601001"/>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65967" y="972676"/>
            <a:ext cx="7945703" cy="2665095"/>
          </a:xfrm>
          <a:prstGeom prst="rect">
            <a:avLst/>
          </a:prstGeom>
          <a:noFill/>
          <a:ln/>
        </p:spPr>
        <p:txBody>
          <a:bodyPr wrap="square" lIns="0" tIns="0" rIns="0" bIns="0" rtlCol="0" anchor="t"/>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en-US" sz="4150" b="1" i="0" u="none" strike="noStrike" kern="1200" cap="none" spc="0" normalizeH="0" baseline="0" noProof="0" dirty="0">
                <a:ln>
                  <a:noFill/>
                </a:ln>
                <a:solidFill>
                  <a:srgbClr val="CC0099"/>
                </a:solidFill>
                <a:effectLst/>
                <a:uLnTx/>
                <a:uFillTx/>
                <a:latin typeface="Fraunces Extra Bold" pitchFamily="34" charset="0"/>
                <a:ea typeface="Fraunces Extra Bold" pitchFamily="34" charset="-122"/>
                <a:cs typeface="Fraunces Extra Bold" pitchFamily="34" charset="-120"/>
              </a:rPr>
              <a:t>Enhanced Shopping Experience: Intuitive Navigation and Easy Checkout</a:t>
            </a:r>
            <a:endParaRPr kumimoji="0" lang="en-US" sz="4150" b="0" i="0" u="none" strike="noStrike" kern="1200" cap="none" spc="0" normalizeH="0" baseline="0" noProof="0" dirty="0">
              <a:ln>
                <a:noFill/>
              </a:ln>
              <a:solidFill>
                <a:srgbClr val="CC0099"/>
              </a:solidFill>
              <a:effectLst/>
              <a:uLnTx/>
              <a:uFillTx/>
              <a:latin typeface="Calibri" panose="020F0502020204030204"/>
              <a:ea typeface="+mn-ea"/>
              <a:cs typeface="+mn-cs"/>
            </a:endParaRPr>
          </a:p>
        </p:txBody>
      </p:sp>
      <p:sp>
        <p:nvSpPr>
          <p:cNvPr id="4" name="Shape 1"/>
          <p:cNvSpPr/>
          <p:nvPr/>
        </p:nvSpPr>
        <p:spPr>
          <a:xfrm>
            <a:off x="746165" y="3572828"/>
            <a:ext cx="159901" cy="1143119"/>
          </a:xfrm>
          <a:prstGeom prst="roundRect">
            <a:avLst>
              <a:gd name="adj" fmla="val 120003"/>
            </a:avLst>
          </a:prstGeom>
          <a:solidFill>
            <a:srgbClr val="E8F3E8"/>
          </a:solidFill>
          <a:ln/>
        </p:spPr>
      </p:sp>
      <p:sp>
        <p:nvSpPr>
          <p:cNvPr id="5" name="Text 2"/>
          <p:cNvSpPr/>
          <p:nvPr/>
        </p:nvSpPr>
        <p:spPr>
          <a:xfrm>
            <a:off x="1225868" y="3572828"/>
            <a:ext cx="2907268" cy="333018"/>
          </a:xfrm>
          <a:prstGeom prst="rect">
            <a:avLst/>
          </a:prstGeom>
          <a:noFill/>
          <a:ln/>
        </p:spPr>
        <p:txBody>
          <a:bodyPr wrap="non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50" b="1" i="0" u="none" strike="noStrike" kern="1200" cap="none" spc="0" normalizeH="0" baseline="0" noProof="0" dirty="0">
                <a:ln>
                  <a:noFill/>
                </a:ln>
                <a:solidFill>
                  <a:schemeClr val="bg1">
                    <a:lumMod val="75000"/>
                  </a:schemeClr>
                </a:solidFill>
                <a:effectLst/>
                <a:uLnTx/>
                <a:uFillTx/>
                <a:latin typeface="Fraunces Extra Bold" pitchFamily="34" charset="0"/>
                <a:ea typeface="Fraunces Extra Bold" pitchFamily="34" charset="-122"/>
                <a:cs typeface="Fraunces Extra Bold" pitchFamily="34" charset="-120"/>
              </a:rPr>
              <a:t>Browse Our Products</a:t>
            </a:r>
            <a:endParaRPr kumimoji="0" lang="en-US" sz="205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p:txBody>
      </p:sp>
      <p:sp>
        <p:nvSpPr>
          <p:cNvPr id="6" name="Text 3"/>
          <p:cNvSpPr/>
          <p:nvPr/>
        </p:nvSpPr>
        <p:spPr>
          <a:xfrm>
            <a:off x="1225868" y="4033718"/>
            <a:ext cx="7171968" cy="682228"/>
          </a:xfrm>
          <a:prstGeom prst="rect">
            <a:avLst/>
          </a:prstGeom>
          <a:noFill/>
          <a:ln/>
        </p:spPr>
        <p:txBody>
          <a:bodyPr wrap="squar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1650" b="0" i="0" u="none" strike="noStrike" kern="1200" cap="none" spc="0" normalizeH="0" baseline="0" noProof="0" dirty="0">
                <a:ln>
                  <a:noFill/>
                </a:ln>
                <a:solidFill>
                  <a:schemeClr val="bg2"/>
                </a:solidFill>
                <a:effectLst/>
                <a:uLnTx/>
                <a:uFillTx/>
                <a:latin typeface="Nobile" pitchFamily="34" charset="0"/>
                <a:ea typeface="Nobile" pitchFamily="34" charset="-122"/>
                <a:cs typeface="Nobile" pitchFamily="34" charset="-120"/>
              </a:rPr>
              <a:t>Easily navigate through our diverse product categories and search for your favorites.</a:t>
            </a:r>
            <a:endParaRPr kumimoji="0" lang="en-US" sz="1650" b="0" i="0" u="none" strike="noStrike" kern="1200" cap="none" spc="0" normalizeH="0" baseline="0" noProof="0" dirty="0">
              <a:ln>
                <a:noFill/>
              </a:ln>
              <a:solidFill>
                <a:schemeClr val="bg2"/>
              </a:solidFill>
              <a:effectLst/>
              <a:uLnTx/>
              <a:uFillTx/>
              <a:latin typeface="Calibri" panose="020F0502020204030204"/>
              <a:ea typeface="+mn-ea"/>
              <a:cs typeface="+mn-cs"/>
            </a:endParaRPr>
          </a:p>
        </p:txBody>
      </p:sp>
      <p:sp>
        <p:nvSpPr>
          <p:cNvPr id="7" name="Shape 4"/>
          <p:cNvSpPr/>
          <p:nvPr/>
        </p:nvSpPr>
        <p:spPr>
          <a:xfrm>
            <a:off x="1065967" y="4929068"/>
            <a:ext cx="159901" cy="1143119"/>
          </a:xfrm>
          <a:prstGeom prst="roundRect">
            <a:avLst>
              <a:gd name="adj" fmla="val 120003"/>
            </a:avLst>
          </a:prstGeom>
          <a:solidFill>
            <a:srgbClr val="E8F3E8"/>
          </a:solidFill>
          <a:ln/>
        </p:spPr>
      </p:sp>
      <p:sp>
        <p:nvSpPr>
          <p:cNvPr id="8" name="Text 5"/>
          <p:cNvSpPr/>
          <p:nvPr/>
        </p:nvSpPr>
        <p:spPr>
          <a:xfrm>
            <a:off x="1545669" y="4929068"/>
            <a:ext cx="2664976" cy="333018"/>
          </a:xfrm>
          <a:prstGeom prst="rect">
            <a:avLst/>
          </a:prstGeom>
          <a:noFill/>
          <a:ln/>
        </p:spPr>
        <p:txBody>
          <a:bodyPr wrap="non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50" b="1" i="0" u="none" strike="noStrike" kern="1200" cap="none" spc="0" normalizeH="0" baseline="0" noProof="0" dirty="0">
                <a:ln>
                  <a:noFill/>
                </a:ln>
                <a:solidFill>
                  <a:schemeClr val="bg1">
                    <a:lumMod val="75000"/>
                  </a:schemeClr>
                </a:solidFill>
                <a:effectLst/>
                <a:uLnTx/>
                <a:uFillTx/>
                <a:latin typeface="Fraunces Extra Bold" pitchFamily="34" charset="0"/>
                <a:ea typeface="Fraunces Extra Bold" pitchFamily="34" charset="-122"/>
                <a:cs typeface="Fraunces Extra Bold" pitchFamily="34" charset="-120"/>
              </a:rPr>
              <a:t>Add to Cart</a:t>
            </a:r>
            <a:endParaRPr kumimoji="0" lang="en-US" sz="205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p:txBody>
      </p:sp>
      <p:sp>
        <p:nvSpPr>
          <p:cNvPr id="9" name="Text 6"/>
          <p:cNvSpPr/>
          <p:nvPr/>
        </p:nvSpPr>
        <p:spPr>
          <a:xfrm>
            <a:off x="1545669" y="5389959"/>
            <a:ext cx="6852166" cy="682228"/>
          </a:xfrm>
          <a:prstGeom prst="rect">
            <a:avLst/>
          </a:prstGeom>
          <a:noFill/>
          <a:ln/>
        </p:spPr>
        <p:txBody>
          <a:bodyPr wrap="squar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1650" b="0" i="0" u="none" strike="noStrike" kern="1200" cap="none" spc="0" normalizeH="0" baseline="0" noProof="0" dirty="0">
                <a:ln>
                  <a:noFill/>
                </a:ln>
                <a:solidFill>
                  <a:schemeClr val="bg2"/>
                </a:solidFill>
                <a:effectLst/>
                <a:uLnTx/>
                <a:uFillTx/>
                <a:latin typeface="Nobile" pitchFamily="34" charset="0"/>
                <a:ea typeface="Nobile" pitchFamily="34" charset="-122"/>
                <a:cs typeface="Nobile" pitchFamily="34" charset="-120"/>
              </a:rPr>
              <a:t>Select your desired items and add them to your cart with just a few clicks.</a:t>
            </a:r>
            <a:endParaRPr kumimoji="0" lang="en-US" sz="1650" b="0" i="0" u="none" strike="noStrike" kern="1200" cap="none" spc="0" normalizeH="0" baseline="0" noProof="0" dirty="0">
              <a:ln>
                <a:noFill/>
              </a:ln>
              <a:solidFill>
                <a:schemeClr val="bg2"/>
              </a:solidFill>
              <a:effectLst/>
              <a:uLnTx/>
              <a:uFillTx/>
              <a:latin typeface="Calibri" panose="020F0502020204030204"/>
              <a:ea typeface="+mn-ea"/>
              <a:cs typeface="+mn-cs"/>
            </a:endParaRPr>
          </a:p>
        </p:txBody>
      </p:sp>
      <p:sp>
        <p:nvSpPr>
          <p:cNvPr id="10" name="Shape 7"/>
          <p:cNvSpPr/>
          <p:nvPr/>
        </p:nvSpPr>
        <p:spPr>
          <a:xfrm>
            <a:off x="1385768" y="6285309"/>
            <a:ext cx="159901" cy="1143119"/>
          </a:xfrm>
          <a:prstGeom prst="roundRect">
            <a:avLst>
              <a:gd name="adj" fmla="val 120003"/>
            </a:avLst>
          </a:prstGeom>
          <a:solidFill>
            <a:srgbClr val="E8F3E8"/>
          </a:solidFill>
          <a:ln/>
        </p:spPr>
      </p:sp>
      <p:sp>
        <p:nvSpPr>
          <p:cNvPr id="11" name="Text 8"/>
          <p:cNvSpPr/>
          <p:nvPr/>
        </p:nvSpPr>
        <p:spPr>
          <a:xfrm>
            <a:off x="1865471" y="6285309"/>
            <a:ext cx="2664976" cy="333018"/>
          </a:xfrm>
          <a:prstGeom prst="rect">
            <a:avLst/>
          </a:prstGeom>
          <a:noFill/>
          <a:ln/>
        </p:spPr>
        <p:txBody>
          <a:bodyPr wrap="non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50" b="1" i="0" u="none" strike="noStrike" kern="1200" cap="none" spc="0" normalizeH="0" baseline="0" noProof="0" dirty="0">
                <a:ln>
                  <a:noFill/>
                </a:ln>
                <a:solidFill>
                  <a:schemeClr val="bg1">
                    <a:lumMod val="75000"/>
                  </a:schemeClr>
                </a:solidFill>
                <a:effectLst/>
                <a:uLnTx/>
                <a:uFillTx/>
                <a:latin typeface="Fraunces Extra Bold" pitchFamily="34" charset="0"/>
                <a:ea typeface="Fraunces Extra Bold" pitchFamily="34" charset="-122"/>
                <a:cs typeface="Fraunces Extra Bold" pitchFamily="34" charset="-120"/>
              </a:rPr>
              <a:t>Secure Checkout</a:t>
            </a:r>
            <a:endParaRPr kumimoji="0" lang="en-US" sz="205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p:txBody>
      </p:sp>
      <p:sp>
        <p:nvSpPr>
          <p:cNvPr id="12" name="Text 9"/>
          <p:cNvSpPr/>
          <p:nvPr/>
        </p:nvSpPr>
        <p:spPr>
          <a:xfrm>
            <a:off x="1865471" y="6746200"/>
            <a:ext cx="6532364" cy="682228"/>
          </a:xfrm>
          <a:prstGeom prst="rect">
            <a:avLst/>
          </a:prstGeom>
          <a:noFill/>
          <a:ln/>
        </p:spPr>
        <p:txBody>
          <a:bodyPr wrap="squar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1650" b="0" i="0" u="none" strike="noStrike" kern="1200" cap="none" spc="0" normalizeH="0" baseline="0" noProof="0" dirty="0">
                <a:ln>
                  <a:noFill/>
                </a:ln>
                <a:solidFill>
                  <a:schemeClr val="bg2"/>
                </a:solidFill>
                <a:effectLst/>
                <a:uLnTx/>
                <a:uFillTx/>
                <a:latin typeface="Nobile" pitchFamily="34" charset="0"/>
                <a:ea typeface="Nobile" pitchFamily="34" charset="-122"/>
                <a:cs typeface="Nobile" pitchFamily="34" charset="-120"/>
              </a:rPr>
              <a:t>Enjoy a seamless checkout experience with secure payment options and convenient delivery choices.</a:t>
            </a:r>
            <a:endParaRPr kumimoji="0" lang="en-US" sz="1650" b="0" i="0" u="none" strike="noStrike" kern="1200" cap="none" spc="0" normalizeH="0" baseline="0" noProof="0" dirty="0">
              <a:ln>
                <a:noFill/>
              </a:ln>
              <a:solidFill>
                <a:schemeClr val="bg2"/>
              </a:solidFill>
              <a:effectLst/>
              <a:uLnTx/>
              <a:uFillTx/>
              <a:latin typeface="Calibri" panose="020F0502020204030204"/>
              <a:ea typeface="+mn-ea"/>
              <a:cs typeface="+mn-cs"/>
            </a:endParaRPr>
          </a:p>
        </p:txBody>
      </p:sp>
      <p:sp>
        <p:nvSpPr>
          <p:cNvPr id="13" name="Right Triangle 12">
            <a:extLst>
              <a:ext uri="{FF2B5EF4-FFF2-40B4-BE49-F238E27FC236}">
                <a16:creationId xmlns:a16="http://schemas.microsoft.com/office/drawing/2014/main" id="{E3CEDBFB-5257-7D07-D5F8-B63F688DF42D}"/>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961127" y="986824"/>
            <a:ext cx="7778591" cy="1219200"/>
          </a:xfrm>
          <a:prstGeom prst="rect">
            <a:avLst/>
          </a:prstGeom>
          <a:noFill/>
          <a:ln/>
        </p:spPr>
        <p:txBody>
          <a:bodyPr wrap="square" lIns="0" tIns="0" rIns="0" bIns="0" rtlCol="0" anchor="t"/>
          <a:lstStyle/>
          <a:p>
            <a:pPr marL="0" marR="0" lvl="0" indent="0" algn="l" defTabSz="914400" rtl="0" eaLnBrk="1" fontAlgn="auto" latinLnBrk="0" hangingPunct="1">
              <a:lnSpc>
                <a:spcPts val="475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CC0099"/>
                </a:solidFill>
                <a:effectLst/>
                <a:uLnTx/>
                <a:uFillTx/>
                <a:latin typeface="Fraunces Extra Bold" pitchFamily="34" charset="0"/>
                <a:ea typeface="Fraunces Extra Bold" pitchFamily="34" charset="-122"/>
                <a:cs typeface="Fraunces Extra Bold" pitchFamily="34" charset="-120"/>
              </a:rPr>
              <a:t>Strengths of the Proposed Structure</a:t>
            </a:r>
            <a:endParaRPr kumimoji="0" lang="en-US" sz="4000" b="0" i="0" u="none" strike="noStrike" kern="1200" cap="none" spc="0" normalizeH="0" baseline="0" noProof="0" dirty="0">
              <a:ln>
                <a:noFill/>
              </a:ln>
              <a:solidFill>
                <a:srgbClr val="CC0099"/>
              </a:solidFill>
              <a:effectLst/>
              <a:uLnTx/>
              <a:uFillTx/>
              <a:latin typeface="Calibri" panose="020F0502020204030204"/>
              <a:ea typeface="+mn-ea"/>
              <a:cs typeface="+mn-cs"/>
            </a:endParaRPr>
          </a:p>
        </p:txBody>
      </p:sp>
      <p:sp>
        <p:nvSpPr>
          <p:cNvPr id="4" name="Shape 1"/>
          <p:cNvSpPr/>
          <p:nvPr/>
        </p:nvSpPr>
        <p:spPr>
          <a:xfrm>
            <a:off x="814680" y="2319039"/>
            <a:ext cx="438864" cy="438864"/>
          </a:xfrm>
          <a:prstGeom prst="roundRect">
            <a:avLst>
              <a:gd name="adj" fmla="val 40004"/>
            </a:avLst>
          </a:prstGeom>
          <a:solidFill>
            <a:srgbClr val="E8F3E8"/>
          </a:solidFill>
          <a:ln/>
        </p:spPr>
      </p:sp>
      <p:sp>
        <p:nvSpPr>
          <p:cNvPr id="5" name="Text 2"/>
          <p:cNvSpPr/>
          <p:nvPr/>
        </p:nvSpPr>
        <p:spPr>
          <a:xfrm>
            <a:off x="961127" y="2392144"/>
            <a:ext cx="145971" cy="292656"/>
          </a:xfrm>
          <a:prstGeom prst="rect">
            <a:avLst/>
          </a:prstGeom>
          <a:noFill/>
          <a:ln/>
        </p:spPr>
        <p:txBody>
          <a:bodyPr wrap="none" lIns="0" tIns="0" rIns="0" bIns="0" rtlCol="0" anchor="t"/>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1</a:t>
            </a:r>
            <a:endPar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1448569" y="2319039"/>
            <a:ext cx="3132892" cy="304800"/>
          </a:xfrm>
          <a:prstGeom prst="rect">
            <a:avLst/>
          </a:prstGeom>
          <a:noFill/>
          <a:ln/>
        </p:spPr>
        <p:txBody>
          <a:bodyPr wrap="non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1900" b="1" i="0" u="none" strike="noStrike" kern="1200" cap="none" spc="0" normalizeH="0" baseline="0" noProof="0" dirty="0">
                <a:ln>
                  <a:noFill/>
                </a:ln>
                <a:solidFill>
                  <a:schemeClr val="bg1">
                    <a:lumMod val="85000"/>
                  </a:schemeClr>
                </a:solidFill>
                <a:effectLst/>
                <a:uLnTx/>
                <a:uFillTx/>
                <a:latin typeface="Fraunces Extra Bold" pitchFamily="34" charset="0"/>
                <a:ea typeface="Fraunces Extra Bold" pitchFamily="34" charset="-122"/>
                <a:cs typeface="Fraunces Extra Bold" pitchFamily="34" charset="-120"/>
              </a:rPr>
              <a:t>Comprehensive Coverage</a:t>
            </a:r>
            <a:endParaRPr kumimoji="0" lang="en-US" sz="1900" b="0" i="0"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
        <p:nvSpPr>
          <p:cNvPr id="7" name="Text 4"/>
          <p:cNvSpPr/>
          <p:nvPr/>
        </p:nvSpPr>
        <p:spPr>
          <a:xfrm>
            <a:off x="1448569" y="2740878"/>
            <a:ext cx="7144703" cy="623887"/>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2">
                    <a:lumMod val="20000"/>
                    <a:lumOff val="80000"/>
                  </a:schemeClr>
                </a:solidFill>
                <a:effectLst/>
                <a:uLnTx/>
                <a:uFillTx/>
                <a:latin typeface="Nobile" pitchFamily="34" charset="0"/>
                <a:ea typeface="Nobile" pitchFamily="34" charset="-122"/>
                <a:cs typeface="Nobile" pitchFamily="34" charset="-120"/>
              </a:rPr>
              <a:t>Includes all requested elements: organic produce, farming blogs, location services, product categories, and agricultural programs.</a:t>
            </a:r>
            <a:endParaRPr kumimoji="0" lang="en-US" sz="1500" b="0" i="0" u="none" strike="noStrike" kern="1200" cap="none" spc="0" normalizeH="0" baseline="0" noProof="0" dirty="0">
              <a:ln>
                <a:noFill/>
              </a:ln>
              <a:solidFill>
                <a:schemeClr val="tx2">
                  <a:lumMod val="20000"/>
                  <a:lumOff val="80000"/>
                </a:schemeClr>
              </a:solidFill>
              <a:effectLst/>
              <a:uLnTx/>
              <a:uFillTx/>
              <a:latin typeface="Calibri" panose="020F0502020204030204"/>
              <a:ea typeface="+mn-ea"/>
              <a:cs typeface="+mn-cs"/>
            </a:endParaRPr>
          </a:p>
        </p:txBody>
      </p:sp>
      <p:sp>
        <p:nvSpPr>
          <p:cNvPr id="8" name="Shape 5"/>
          <p:cNvSpPr/>
          <p:nvPr/>
        </p:nvSpPr>
        <p:spPr>
          <a:xfrm>
            <a:off x="814680" y="3779222"/>
            <a:ext cx="438864" cy="438864"/>
          </a:xfrm>
          <a:prstGeom prst="roundRect">
            <a:avLst>
              <a:gd name="adj" fmla="val 40004"/>
            </a:avLst>
          </a:prstGeom>
          <a:solidFill>
            <a:srgbClr val="E8F3E8"/>
          </a:solidFill>
          <a:ln/>
        </p:spPr>
      </p:sp>
      <p:sp>
        <p:nvSpPr>
          <p:cNvPr id="9" name="Text 6"/>
          <p:cNvSpPr/>
          <p:nvPr/>
        </p:nvSpPr>
        <p:spPr>
          <a:xfrm>
            <a:off x="938505" y="3852326"/>
            <a:ext cx="191095" cy="292656"/>
          </a:xfrm>
          <a:prstGeom prst="rect">
            <a:avLst/>
          </a:prstGeom>
          <a:noFill/>
          <a:ln/>
        </p:spPr>
        <p:txBody>
          <a:bodyPr wrap="none" lIns="0" tIns="0" rIns="0" bIns="0" rtlCol="0" anchor="t"/>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2</a:t>
            </a:r>
            <a:endPar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1448569" y="3779222"/>
            <a:ext cx="3153013" cy="304800"/>
          </a:xfrm>
          <a:prstGeom prst="rect">
            <a:avLst/>
          </a:prstGeom>
          <a:noFill/>
          <a:ln/>
        </p:spPr>
        <p:txBody>
          <a:bodyPr wrap="non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1900" b="1" i="0" u="none" strike="noStrike" kern="1200" cap="none" spc="0" normalizeH="0" baseline="0" noProof="0" dirty="0">
                <a:ln>
                  <a:noFill/>
                </a:ln>
                <a:solidFill>
                  <a:schemeClr val="bg1">
                    <a:lumMod val="95000"/>
                  </a:schemeClr>
                </a:solidFill>
                <a:effectLst/>
                <a:uLnTx/>
                <a:uFillTx/>
                <a:latin typeface="Fraunces Extra Bold" pitchFamily="34" charset="0"/>
                <a:ea typeface="Fraunces Extra Bold" pitchFamily="34" charset="-122"/>
                <a:cs typeface="Fraunces Extra Bold" pitchFamily="34" charset="-120"/>
              </a:rPr>
              <a:t>Key Features Highlighted</a:t>
            </a:r>
            <a:endParaRPr kumimoji="0" lang="en-US" sz="19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11" name="Text 8"/>
          <p:cNvSpPr/>
          <p:nvPr/>
        </p:nvSpPr>
        <p:spPr>
          <a:xfrm>
            <a:off x="1448569" y="4201060"/>
            <a:ext cx="7144703" cy="623887"/>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2">
                    <a:lumMod val="20000"/>
                    <a:lumOff val="80000"/>
                  </a:schemeClr>
                </a:solidFill>
                <a:effectLst/>
                <a:uLnTx/>
                <a:uFillTx/>
                <a:latin typeface="Nobile" pitchFamily="34" charset="0"/>
                <a:ea typeface="Nobile" pitchFamily="34" charset="-122"/>
                <a:cs typeface="Nobile" pitchFamily="34" charset="-120"/>
              </a:rPr>
              <a:t>User-friendly interface, secure payments, and customer reviews ensure a robust e-commerce experience.</a:t>
            </a:r>
            <a:endParaRPr kumimoji="0" lang="en-US" sz="1500" b="0" i="0" u="none" strike="noStrike" kern="1200" cap="none" spc="0" normalizeH="0" baseline="0" noProof="0" dirty="0">
              <a:ln>
                <a:noFill/>
              </a:ln>
              <a:solidFill>
                <a:schemeClr val="tx2">
                  <a:lumMod val="20000"/>
                  <a:lumOff val="80000"/>
                </a:schemeClr>
              </a:solidFill>
              <a:effectLst/>
              <a:uLnTx/>
              <a:uFillTx/>
              <a:latin typeface="Calibri" panose="020F0502020204030204"/>
              <a:ea typeface="+mn-ea"/>
              <a:cs typeface="+mn-cs"/>
            </a:endParaRPr>
          </a:p>
        </p:txBody>
      </p:sp>
      <p:sp>
        <p:nvSpPr>
          <p:cNvPr id="12" name="Shape 9"/>
          <p:cNvSpPr/>
          <p:nvPr/>
        </p:nvSpPr>
        <p:spPr>
          <a:xfrm>
            <a:off x="814680" y="5239404"/>
            <a:ext cx="438864" cy="438864"/>
          </a:xfrm>
          <a:prstGeom prst="roundRect">
            <a:avLst>
              <a:gd name="adj" fmla="val 40004"/>
            </a:avLst>
          </a:prstGeom>
          <a:solidFill>
            <a:srgbClr val="E8F3E8"/>
          </a:solidFill>
          <a:ln/>
        </p:spPr>
      </p:sp>
      <p:sp>
        <p:nvSpPr>
          <p:cNvPr id="13" name="Text 10"/>
          <p:cNvSpPr/>
          <p:nvPr/>
        </p:nvSpPr>
        <p:spPr>
          <a:xfrm>
            <a:off x="945768" y="5312509"/>
            <a:ext cx="176689" cy="292656"/>
          </a:xfrm>
          <a:prstGeom prst="rect">
            <a:avLst/>
          </a:prstGeom>
          <a:noFill/>
          <a:ln/>
        </p:spPr>
        <p:txBody>
          <a:bodyPr wrap="none" lIns="0" tIns="0" rIns="0" bIns="0" rtlCol="0" anchor="t"/>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3</a:t>
            </a:r>
            <a:endPar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1"/>
          <p:cNvSpPr/>
          <p:nvPr/>
        </p:nvSpPr>
        <p:spPr>
          <a:xfrm>
            <a:off x="1448569" y="5239404"/>
            <a:ext cx="2518886" cy="304800"/>
          </a:xfrm>
          <a:prstGeom prst="rect">
            <a:avLst/>
          </a:prstGeom>
          <a:noFill/>
          <a:ln/>
        </p:spPr>
        <p:txBody>
          <a:bodyPr wrap="non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1900" b="1" i="0" u="none" strike="noStrike" kern="1200" cap="none" spc="0" normalizeH="0" baseline="0" noProof="0" dirty="0">
                <a:ln>
                  <a:noFill/>
                </a:ln>
                <a:solidFill>
                  <a:schemeClr val="bg1">
                    <a:lumMod val="95000"/>
                  </a:schemeClr>
                </a:solidFill>
                <a:effectLst/>
                <a:uLnTx/>
                <a:uFillTx/>
                <a:latin typeface="Fraunces Extra Bold" pitchFamily="34" charset="0"/>
                <a:ea typeface="Fraunces Extra Bold" pitchFamily="34" charset="-122"/>
                <a:cs typeface="Fraunces Extra Bold" pitchFamily="34" charset="-120"/>
              </a:rPr>
              <a:t>Audience Alignment</a:t>
            </a:r>
            <a:endParaRPr kumimoji="0" lang="en-US" sz="19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15" name="Text 12"/>
          <p:cNvSpPr/>
          <p:nvPr/>
        </p:nvSpPr>
        <p:spPr>
          <a:xfrm>
            <a:off x="1448569" y="5661243"/>
            <a:ext cx="7144703" cy="623887"/>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2">
                    <a:lumMod val="20000"/>
                    <a:lumOff val="80000"/>
                  </a:schemeClr>
                </a:solidFill>
                <a:effectLst/>
                <a:uLnTx/>
                <a:uFillTx/>
                <a:latin typeface="Nobile" pitchFamily="34" charset="0"/>
                <a:ea typeface="Nobile" pitchFamily="34" charset="-122"/>
                <a:cs typeface="Nobile" pitchFamily="34" charset="-120"/>
              </a:rPr>
              <a:t>Targets health-conscious consumers, families, and sustainability advocates, matching the intended user base.</a:t>
            </a:r>
            <a:endParaRPr kumimoji="0" lang="en-US" sz="1500" b="0" i="0" u="none" strike="noStrike" kern="1200" cap="none" spc="0" normalizeH="0" baseline="0" noProof="0" dirty="0">
              <a:ln>
                <a:noFill/>
              </a:ln>
              <a:solidFill>
                <a:schemeClr val="tx2">
                  <a:lumMod val="20000"/>
                  <a:lumOff val="80000"/>
                </a:schemeClr>
              </a:solidFill>
              <a:effectLst/>
              <a:uLnTx/>
              <a:uFillTx/>
              <a:latin typeface="Calibri" panose="020F0502020204030204"/>
              <a:ea typeface="+mn-ea"/>
              <a:cs typeface="+mn-cs"/>
            </a:endParaRPr>
          </a:p>
        </p:txBody>
      </p:sp>
      <p:sp>
        <p:nvSpPr>
          <p:cNvPr id="16" name="Shape 13"/>
          <p:cNvSpPr/>
          <p:nvPr/>
        </p:nvSpPr>
        <p:spPr>
          <a:xfrm>
            <a:off x="814680" y="6699587"/>
            <a:ext cx="438864" cy="438864"/>
          </a:xfrm>
          <a:prstGeom prst="roundRect">
            <a:avLst>
              <a:gd name="adj" fmla="val 40004"/>
            </a:avLst>
          </a:prstGeom>
          <a:solidFill>
            <a:srgbClr val="E8F3E8"/>
          </a:solidFill>
          <a:ln/>
        </p:spPr>
      </p:sp>
      <p:sp>
        <p:nvSpPr>
          <p:cNvPr id="17" name="Text 14"/>
          <p:cNvSpPr/>
          <p:nvPr/>
        </p:nvSpPr>
        <p:spPr>
          <a:xfrm>
            <a:off x="934695" y="6772691"/>
            <a:ext cx="198715" cy="292656"/>
          </a:xfrm>
          <a:prstGeom prst="rect">
            <a:avLst/>
          </a:prstGeom>
          <a:noFill/>
          <a:ln/>
        </p:spPr>
        <p:txBody>
          <a:bodyPr wrap="none" lIns="0" tIns="0" rIns="0" bIns="0" rtlCol="0" anchor="t"/>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4</a:t>
            </a:r>
            <a:endPar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5"/>
          <p:cNvSpPr/>
          <p:nvPr/>
        </p:nvSpPr>
        <p:spPr>
          <a:xfrm>
            <a:off x="1448569" y="6699587"/>
            <a:ext cx="2438281" cy="304800"/>
          </a:xfrm>
          <a:prstGeom prst="rect">
            <a:avLst/>
          </a:prstGeom>
          <a:noFill/>
          <a:ln/>
        </p:spPr>
        <p:txBody>
          <a:bodyPr wrap="non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1900" b="1" i="0" u="none" strike="noStrike" kern="1200" cap="none" spc="0" normalizeH="0" baseline="0" noProof="0" dirty="0">
                <a:ln>
                  <a:noFill/>
                </a:ln>
                <a:solidFill>
                  <a:schemeClr val="bg1">
                    <a:lumMod val="95000"/>
                  </a:schemeClr>
                </a:solidFill>
                <a:effectLst/>
                <a:uLnTx/>
                <a:uFillTx/>
                <a:latin typeface="Fraunces Extra Bold" pitchFamily="34" charset="0"/>
                <a:ea typeface="Fraunces Extra Bold" pitchFamily="34" charset="-122"/>
                <a:cs typeface="Fraunces Extra Bold" pitchFamily="34" charset="-120"/>
              </a:rPr>
              <a:t>Technology Stack</a:t>
            </a:r>
            <a:endParaRPr kumimoji="0" lang="en-US" sz="19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19" name="Text 16"/>
          <p:cNvSpPr/>
          <p:nvPr/>
        </p:nvSpPr>
        <p:spPr>
          <a:xfrm>
            <a:off x="1448569" y="7121425"/>
            <a:ext cx="7144703" cy="623887"/>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2">
                    <a:lumMod val="20000"/>
                    <a:lumOff val="80000"/>
                  </a:schemeClr>
                </a:solidFill>
                <a:effectLst/>
                <a:uLnTx/>
                <a:uFillTx/>
                <a:latin typeface="Nobile" pitchFamily="34" charset="0"/>
                <a:ea typeface="Nobile" pitchFamily="34" charset="-122"/>
                <a:cs typeface="Nobile" pitchFamily="34" charset="-120"/>
              </a:rPr>
              <a:t>Appropriate tools (e.g., Shopify, WordPress) ensure scalability and functionality.</a:t>
            </a:r>
            <a:endParaRPr kumimoji="0" lang="en-US" sz="1500" b="0" i="0" u="none" strike="noStrike" kern="1200" cap="none" spc="0" normalizeH="0" baseline="0" noProof="0" dirty="0">
              <a:ln>
                <a:noFill/>
              </a:ln>
              <a:solidFill>
                <a:schemeClr val="tx2">
                  <a:lumMod val="20000"/>
                  <a:lumOff val="80000"/>
                </a:schemeClr>
              </a:solidFill>
              <a:effectLst/>
              <a:uLnTx/>
              <a:uFillTx/>
              <a:latin typeface="Calibri" panose="020F0502020204030204"/>
              <a:ea typeface="+mn-ea"/>
              <a:cs typeface="+mn-cs"/>
            </a:endParaRPr>
          </a:p>
        </p:txBody>
      </p:sp>
      <p:sp>
        <p:nvSpPr>
          <p:cNvPr id="20" name="Right Triangle 19">
            <a:extLst>
              <a:ext uri="{FF2B5EF4-FFF2-40B4-BE49-F238E27FC236}">
                <a16:creationId xmlns:a16="http://schemas.microsoft.com/office/drawing/2014/main" id="{25EAF664-9609-3B5F-9EEF-BEC4846C0E1E}"/>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76599"/>
            <a:ext cx="11128058"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ter Bold" pitchFamily="34" charset="0"/>
                <a:ea typeface="Inter Bold" pitchFamily="34" charset="-122"/>
                <a:cs typeface="Inter Bold" pitchFamily="34" charset="-120"/>
              </a:rPr>
              <a:t>Payment Methods: Secure &amp; Convenient</a:t>
            </a:r>
            <a:endParaRPr lang="en-US" sz="4450" dirty="0"/>
          </a:p>
        </p:txBody>
      </p:sp>
      <p:pic>
        <p:nvPicPr>
          <p:cNvPr id="3" name="Image 0" descr="preencoded.png"/>
          <p:cNvPicPr>
            <a:picLocks noChangeAspect="1"/>
          </p:cNvPicPr>
          <p:nvPr/>
        </p:nvPicPr>
        <p:blipFill>
          <a:blip r:embed="rId3"/>
          <a:stretch>
            <a:fillRect/>
          </a:stretch>
        </p:blipFill>
        <p:spPr>
          <a:xfrm>
            <a:off x="793790" y="2708672"/>
            <a:ext cx="4004429" cy="2474833"/>
          </a:xfrm>
          <a:prstGeom prst="rect">
            <a:avLst/>
          </a:prstGeom>
        </p:spPr>
      </p:pic>
      <p:sp>
        <p:nvSpPr>
          <p:cNvPr id="4" name="Text 1"/>
          <p:cNvSpPr/>
          <p:nvPr/>
        </p:nvSpPr>
        <p:spPr>
          <a:xfrm>
            <a:off x="793790" y="54669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ter Bold" pitchFamily="34" charset="0"/>
                <a:ea typeface="Inter Bold" pitchFamily="34" charset="-122"/>
                <a:cs typeface="Inter Bold" pitchFamily="34" charset="-120"/>
              </a:rPr>
              <a:t>Secure Payment Options</a:t>
            </a:r>
            <a:endParaRPr lang="en-US" sz="2200" dirty="0"/>
          </a:p>
        </p:txBody>
      </p:sp>
      <p:sp>
        <p:nvSpPr>
          <p:cNvPr id="5" name="Text 2"/>
          <p:cNvSpPr/>
          <p:nvPr/>
        </p:nvSpPr>
        <p:spPr>
          <a:xfrm>
            <a:off x="793790" y="5957411"/>
            <a:ext cx="4004429"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Inter" pitchFamily="34" charset="0"/>
                <a:ea typeface="Inter" pitchFamily="34" charset="-122"/>
                <a:cs typeface="Inter" pitchFamily="34" charset="-120"/>
              </a:rPr>
              <a:t>Secure &amp; easy checkout.</a:t>
            </a:r>
            <a:endParaRPr lang="en-US" sz="1750" dirty="0"/>
          </a:p>
        </p:txBody>
      </p:sp>
      <p:pic>
        <p:nvPicPr>
          <p:cNvPr id="6" name="Image 1"/>
          <p:cNvPicPr>
            <a:picLocks noChangeAspect="1"/>
          </p:cNvPicPr>
          <p:nvPr/>
        </p:nvPicPr>
        <p:blipFill>
          <a:blip r:embed="rId4"/>
          <a:srcRect/>
          <a:stretch/>
        </p:blipFill>
        <p:spPr>
          <a:xfrm>
            <a:off x="5250731" y="2708672"/>
            <a:ext cx="3892078" cy="2474833"/>
          </a:xfrm>
          <a:prstGeom prst="rect">
            <a:avLst/>
          </a:prstGeom>
        </p:spPr>
      </p:pic>
      <p:sp>
        <p:nvSpPr>
          <p:cNvPr id="7" name="Text 3"/>
          <p:cNvSpPr/>
          <p:nvPr/>
        </p:nvSpPr>
        <p:spPr>
          <a:xfrm>
            <a:off x="5250731" y="5411593"/>
            <a:ext cx="3254693"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ter Bold" pitchFamily="34" charset="0"/>
                <a:ea typeface="Inter Bold" pitchFamily="34" charset="-122"/>
                <a:cs typeface="Inter Bold" pitchFamily="34" charset="-120"/>
              </a:rPr>
              <a:t>24/7 Customer Support</a:t>
            </a:r>
            <a:endParaRPr lang="en-US" sz="2200" dirty="0"/>
          </a:p>
        </p:txBody>
      </p:sp>
      <p:sp>
        <p:nvSpPr>
          <p:cNvPr id="8" name="Text 4"/>
          <p:cNvSpPr/>
          <p:nvPr/>
        </p:nvSpPr>
        <p:spPr>
          <a:xfrm>
            <a:off x="5250731" y="5821323"/>
            <a:ext cx="400442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Inter" pitchFamily="34" charset="0"/>
                <a:ea typeface="Inter" pitchFamily="34" charset="-122"/>
                <a:cs typeface="Inter" pitchFamily="34" charset="-120"/>
              </a:rPr>
              <a:t>Enjoy secure payment options and a transparent return and refund policy</a:t>
            </a:r>
            <a:endParaRPr lang="en-US" sz="1750" dirty="0"/>
          </a:p>
        </p:txBody>
      </p:sp>
      <p:pic>
        <p:nvPicPr>
          <p:cNvPr id="9" name="Image 2"/>
          <p:cNvPicPr>
            <a:picLocks noChangeAspect="1"/>
          </p:cNvPicPr>
          <p:nvPr/>
        </p:nvPicPr>
        <p:blipFill>
          <a:blip r:embed="rId5"/>
          <a:srcRect/>
          <a:stretch/>
        </p:blipFill>
        <p:spPr>
          <a:xfrm>
            <a:off x="9482971" y="2762607"/>
            <a:ext cx="4004429" cy="2301514"/>
          </a:xfrm>
          <a:prstGeom prst="rect">
            <a:avLst/>
          </a:prstGeom>
        </p:spPr>
      </p:pic>
      <p:sp>
        <p:nvSpPr>
          <p:cNvPr id="10" name="Text 5"/>
          <p:cNvSpPr/>
          <p:nvPr/>
        </p:nvSpPr>
        <p:spPr>
          <a:xfrm>
            <a:off x="9482971" y="5394519"/>
            <a:ext cx="2987040" cy="354330"/>
          </a:xfrm>
          <a:prstGeom prst="rect">
            <a:avLst/>
          </a:prstGeom>
          <a:noFill/>
          <a:ln/>
        </p:spPr>
        <p:txBody>
          <a:bodyPr wrap="none" lIns="0" tIns="0" rIns="0" bIns="0" rtlCol="0" anchor="t"/>
          <a:lstStyle/>
          <a:p>
            <a:pPr marL="0" indent="0" algn="l">
              <a:lnSpc>
                <a:spcPts val="2450"/>
              </a:lnSpc>
              <a:buNone/>
            </a:pPr>
            <a:r>
              <a:rPr lang="en-US" sz="2400" b="1" dirty="0">
                <a:solidFill>
                  <a:srgbClr val="FFDBF9"/>
                </a:solidFill>
                <a:latin typeface="Gelasio" pitchFamily="34" charset="0"/>
                <a:ea typeface="Gelasio" pitchFamily="34" charset="-122"/>
                <a:cs typeface="Gelasio" pitchFamily="34" charset="-120"/>
              </a:rPr>
              <a:t>Fast and Reliable Delivery</a:t>
            </a:r>
            <a:endParaRPr lang="en-US" sz="2400" b="1" dirty="0">
              <a:solidFill>
                <a:srgbClr val="FFDBF9"/>
              </a:solidFill>
            </a:endParaRPr>
          </a:p>
        </p:txBody>
      </p:sp>
      <p:sp>
        <p:nvSpPr>
          <p:cNvPr id="11" name="Text 6"/>
          <p:cNvSpPr/>
          <p:nvPr/>
        </p:nvSpPr>
        <p:spPr>
          <a:xfrm>
            <a:off x="9482971" y="5821323"/>
            <a:ext cx="4119907" cy="725805"/>
          </a:xfrm>
          <a:prstGeom prst="rect">
            <a:avLst/>
          </a:prstGeom>
          <a:noFill/>
          <a:ln/>
        </p:spPr>
        <p:txBody>
          <a:bodyPr wrap="square" lIns="0" tIns="0" rIns="0" bIns="0" rtlCol="0" anchor="t"/>
          <a:lstStyle/>
          <a:p>
            <a:pPr marL="0" indent="0" algn="l">
              <a:lnSpc>
                <a:spcPts val="2500"/>
              </a:lnSpc>
              <a:buNone/>
            </a:pPr>
            <a:r>
              <a:rPr lang="en-US" sz="1800" dirty="0">
                <a:solidFill>
                  <a:srgbClr val="CEC8C8"/>
                </a:solidFill>
                <a:latin typeface="Lato" pitchFamily="34" charset="0"/>
                <a:ea typeface="Lato" pitchFamily="34" charset="-122"/>
                <a:cs typeface="Lato" pitchFamily="34" charset="-120"/>
              </a:rPr>
              <a:t>Enjoy quick and reliable delivery straight to your doorstep, with options for same-day or scheduled delivery.</a:t>
            </a:r>
            <a:endParaRPr lang="en-US" sz="1800" dirty="0">
              <a:solidFill>
                <a:srgbClr val="CEC8C8"/>
              </a:solidFill>
            </a:endParaRPr>
          </a:p>
        </p:txBody>
      </p:sp>
      <p:pic>
        <p:nvPicPr>
          <p:cNvPr id="12" name="Image 3" descr="preencoded.png"/>
          <p:cNvPicPr>
            <a:picLocks noChangeAspect="1"/>
          </p:cNvPicPr>
          <p:nvPr/>
        </p:nvPicPr>
        <p:blipFill>
          <a:blip r:embed="rId6"/>
          <a:stretch>
            <a:fillRect/>
          </a:stretch>
        </p:blipFill>
        <p:spPr>
          <a:xfrm>
            <a:off x="13716000" y="228600"/>
            <a:ext cx="685800" cy="685800"/>
          </a:xfrm>
          <a:prstGeom prst="rect">
            <a:avLst/>
          </a:prstGeom>
        </p:spPr>
      </p:pic>
      <p:sp>
        <p:nvSpPr>
          <p:cNvPr id="13" name="Right Triangle 12">
            <a:extLst>
              <a:ext uri="{FF2B5EF4-FFF2-40B4-BE49-F238E27FC236}">
                <a16:creationId xmlns:a16="http://schemas.microsoft.com/office/drawing/2014/main" id="{37DC8368-C3B7-7904-20A7-F8B6571B57F8}"/>
              </a:ext>
            </a:extLst>
          </p:cNvPr>
          <p:cNvSpPr/>
          <p:nvPr/>
        </p:nvSpPr>
        <p:spPr>
          <a:xfrm rot="10800000" flipV="1">
            <a:off x="11906054" y="6601001"/>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Triangle 13">
            <a:extLst>
              <a:ext uri="{FF2B5EF4-FFF2-40B4-BE49-F238E27FC236}">
                <a16:creationId xmlns:a16="http://schemas.microsoft.com/office/drawing/2014/main" id="{1A85A59D-F6D4-4C94-3E7B-045400FAE2D3}"/>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62173" y="745331"/>
            <a:ext cx="13129022" cy="1340644"/>
          </a:xfrm>
          <a:prstGeom prst="rect">
            <a:avLst/>
          </a:prstGeom>
          <a:noFill/>
          <a:ln/>
        </p:spPr>
        <p:txBody>
          <a:bodyPr wrap="square" lIns="0" tIns="0" rIns="0" bIns="0" rtlCol="0" anchor="t"/>
          <a:lstStyle/>
          <a:p>
            <a:pPr marL="0" marR="0" lvl="0" indent="0" algn="l" defTabSz="914400" rtl="0" eaLnBrk="1" fontAlgn="auto" latinLnBrk="0" hangingPunct="1">
              <a:lnSpc>
                <a:spcPts val="525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CC0099"/>
                </a:solidFill>
                <a:effectLst/>
                <a:uLnTx/>
                <a:uFillTx/>
                <a:latin typeface="Fraunces Extra Bold" pitchFamily="34" charset="0"/>
                <a:ea typeface="Fraunces Extra Bold" pitchFamily="34" charset="-122"/>
                <a:cs typeface="Fraunces Extra Bold" pitchFamily="34" charset="-120"/>
              </a:rPr>
              <a:t>Foodie Rewards: Incentivizing Loyalty and Repeat Business</a:t>
            </a:r>
            <a:endParaRPr kumimoji="0" lang="en-US" sz="4400" b="0" i="0" u="none" strike="noStrike" kern="1200" cap="none" spc="0" normalizeH="0" baseline="0" noProof="0" dirty="0">
              <a:ln>
                <a:noFill/>
              </a:ln>
              <a:solidFill>
                <a:srgbClr val="CC0099"/>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rcRect b="46325"/>
          <a:stretch/>
        </p:blipFill>
        <p:spPr>
          <a:xfrm>
            <a:off x="3590330" y="3938826"/>
            <a:ext cx="7449622" cy="3998543"/>
          </a:xfrm>
          <a:prstGeom prst="rect">
            <a:avLst/>
          </a:prstGeom>
        </p:spPr>
      </p:pic>
      <p:sp>
        <p:nvSpPr>
          <p:cNvPr id="4" name="Text 1"/>
          <p:cNvSpPr/>
          <p:nvPr/>
        </p:nvSpPr>
        <p:spPr>
          <a:xfrm>
            <a:off x="4828818" y="6052185"/>
            <a:ext cx="133826" cy="428982"/>
          </a:xfrm>
          <a:prstGeom prst="rect">
            <a:avLst/>
          </a:prstGeom>
          <a:noFill/>
          <a:ln/>
        </p:spPr>
        <p:txBody>
          <a:bodyPr wrap="none" lIns="0" tIns="0" rIns="0" bIns="0" rtlCol="0" anchor="t"/>
          <a:lstStyle/>
          <a:p>
            <a:pPr marL="0" marR="0" lvl="0" indent="0" algn="l" defTabSz="914400" rtl="0" eaLnBrk="1" fontAlgn="auto" latinLnBrk="0" hangingPunct="1">
              <a:lnSpc>
                <a:spcPts val="335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1</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age 1" descr="preencoded.png"/>
          <p:cNvPicPr>
            <a:picLocks noChangeAspect="1"/>
          </p:cNvPicPr>
          <p:nvPr/>
        </p:nvPicPr>
        <p:blipFill>
          <a:blip r:embed="rId4"/>
          <a:srcRect b="45187"/>
          <a:stretch/>
        </p:blipFill>
        <p:spPr>
          <a:xfrm>
            <a:off x="3590330" y="3938826"/>
            <a:ext cx="7449622" cy="4083384"/>
          </a:xfrm>
          <a:prstGeom prst="rect">
            <a:avLst/>
          </a:prstGeom>
        </p:spPr>
      </p:pic>
      <p:sp>
        <p:nvSpPr>
          <p:cNvPr id="6" name="Text 2"/>
          <p:cNvSpPr/>
          <p:nvPr/>
        </p:nvSpPr>
        <p:spPr>
          <a:xfrm>
            <a:off x="7227451" y="4655463"/>
            <a:ext cx="175260" cy="428982"/>
          </a:xfrm>
          <a:prstGeom prst="rect">
            <a:avLst/>
          </a:prstGeom>
          <a:noFill/>
          <a:ln/>
        </p:spPr>
        <p:txBody>
          <a:bodyPr wrap="none" lIns="0" tIns="0" rIns="0" bIns="0" rtlCol="0" anchor="t"/>
          <a:lstStyle/>
          <a:p>
            <a:pPr marL="0" marR="0" lvl="0" indent="0" algn="l" defTabSz="914400" rtl="0" eaLnBrk="1" fontAlgn="auto" latinLnBrk="0" hangingPunct="1">
              <a:lnSpc>
                <a:spcPts val="335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2</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p:cNvPicPr>
            <a:picLocks noChangeAspect="1"/>
          </p:cNvPicPr>
          <p:nvPr/>
        </p:nvPicPr>
        <p:blipFill>
          <a:blip r:embed="rId5"/>
          <a:srcRect b="47717"/>
          <a:stretch/>
        </p:blipFill>
        <p:spPr>
          <a:xfrm>
            <a:off x="3590330" y="3938826"/>
            <a:ext cx="7449622" cy="3894848"/>
          </a:xfrm>
          <a:prstGeom prst="rect">
            <a:avLst/>
          </a:prstGeom>
        </p:spPr>
      </p:pic>
      <p:sp>
        <p:nvSpPr>
          <p:cNvPr id="8" name="Text 3"/>
          <p:cNvSpPr/>
          <p:nvPr/>
        </p:nvSpPr>
        <p:spPr>
          <a:xfrm>
            <a:off x="9653349" y="6052185"/>
            <a:ext cx="161925" cy="428982"/>
          </a:xfrm>
          <a:prstGeom prst="rect">
            <a:avLst/>
          </a:prstGeom>
          <a:noFill/>
          <a:ln/>
        </p:spPr>
        <p:txBody>
          <a:bodyPr wrap="none" lIns="0" tIns="0" rIns="0" bIns="0" rtlCol="0" anchor="t"/>
          <a:lstStyle/>
          <a:p>
            <a:pPr marL="0" marR="0" lvl="0" indent="0" algn="l" defTabSz="914400" rtl="0" eaLnBrk="1" fontAlgn="auto" latinLnBrk="0" hangingPunct="1">
              <a:lnSpc>
                <a:spcPts val="335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3</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4"/>
          <p:cNvSpPr/>
          <p:nvPr/>
        </p:nvSpPr>
        <p:spPr>
          <a:xfrm>
            <a:off x="1490901" y="3133606"/>
            <a:ext cx="2681407" cy="335161"/>
          </a:xfrm>
          <a:prstGeom prst="rect">
            <a:avLst/>
          </a:prstGeom>
          <a:noFill/>
          <a:ln/>
        </p:spPr>
        <p:txBody>
          <a:bodyPr wrap="none" lIns="0" tIns="0" rIns="0" bIns="0" rtlCol="0" anchor="t"/>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lumMod val="75000"/>
                  </a:schemeClr>
                </a:solidFill>
                <a:effectLst/>
                <a:uLnTx/>
                <a:uFillTx/>
                <a:latin typeface="Fraunces Extra Bold" pitchFamily="34" charset="0"/>
                <a:ea typeface="Fraunces Extra Bold" pitchFamily="34" charset="-122"/>
                <a:cs typeface="Fraunces Extra Bold" pitchFamily="34" charset="-120"/>
              </a:rPr>
              <a:t>Earn Points</a:t>
            </a:r>
            <a:endParaRPr kumimoji="0" lang="en-US" sz="2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Text 5"/>
          <p:cNvSpPr/>
          <p:nvPr/>
        </p:nvSpPr>
        <p:spPr>
          <a:xfrm>
            <a:off x="750689" y="3597473"/>
            <a:ext cx="4161830" cy="1029772"/>
          </a:xfrm>
          <a:prstGeom prst="rect">
            <a:avLst/>
          </a:prstGeom>
          <a:noFill/>
          <a:ln/>
        </p:spPr>
        <p:txBody>
          <a:bodyPr wrap="square" lIns="0" tIns="0" rIns="0" bIns="0" rtlCol="0" anchor="t"/>
          <a:lstStyle/>
          <a:p>
            <a:pPr marL="0" marR="0" lvl="0" indent="0" algn="ctr" defTabSz="914400" rtl="0" eaLnBrk="1" fontAlgn="auto" latinLnBrk="0" hangingPunct="1">
              <a:lnSpc>
                <a:spcPts val="2700"/>
              </a:lnSpc>
              <a:spcBef>
                <a:spcPts val="0"/>
              </a:spcBef>
              <a:spcAft>
                <a:spcPts val="0"/>
              </a:spcAft>
              <a:buClrTx/>
              <a:buSzTx/>
              <a:buFontTx/>
              <a:buNone/>
              <a:tabLst/>
              <a:defRPr/>
            </a:pPr>
            <a:r>
              <a:rPr kumimoji="0" lang="en-US" sz="1650" b="0" i="0" u="none" strike="noStrike" kern="1200" cap="none" spc="0" normalizeH="0" baseline="0" noProof="0" dirty="0">
                <a:ln>
                  <a:noFill/>
                </a:ln>
                <a:solidFill>
                  <a:schemeClr val="tx2">
                    <a:lumMod val="40000"/>
                    <a:lumOff val="60000"/>
                  </a:schemeClr>
                </a:solidFill>
                <a:effectLst/>
                <a:uLnTx/>
                <a:uFillTx/>
                <a:latin typeface="Nobile" pitchFamily="34" charset="0"/>
                <a:ea typeface="Nobile" pitchFamily="34" charset="-122"/>
                <a:cs typeface="Nobile" pitchFamily="34" charset="-120"/>
              </a:rPr>
              <a:t>Accumulate points for every purchase, which can be redeemed for discounts and exclusive offers.</a:t>
            </a:r>
            <a:endParaRPr kumimoji="0" lang="en-US" sz="1650" b="0" i="0" u="none" strike="noStrike" kern="1200" cap="none" spc="0" normalizeH="0" baseline="0" noProof="0" dirty="0">
              <a:ln>
                <a:noFill/>
              </a:ln>
              <a:solidFill>
                <a:schemeClr val="tx2">
                  <a:lumMod val="40000"/>
                  <a:lumOff val="60000"/>
                </a:schemeClr>
              </a:solidFill>
              <a:effectLst/>
              <a:uLnTx/>
              <a:uFillTx/>
              <a:latin typeface="Calibri" panose="020F0502020204030204"/>
              <a:ea typeface="+mn-ea"/>
              <a:cs typeface="+mn-cs"/>
            </a:endParaRPr>
          </a:p>
        </p:txBody>
      </p:sp>
      <p:sp>
        <p:nvSpPr>
          <p:cNvPr id="11" name="Text 6"/>
          <p:cNvSpPr/>
          <p:nvPr/>
        </p:nvSpPr>
        <p:spPr>
          <a:xfrm>
            <a:off x="5974437" y="2359462"/>
            <a:ext cx="2681407" cy="335161"/>
          </a:xfrm>
          <a:prstGeom prst="rect">
            <a:avLst/>
          </a:prstGeom>
          <a:noFill/>
          <a:ln/>
        </p:spPr>
        <p:txBody>
          <a:bodyPr wrap="none" lIns="0" tIns="0" rIns="0" bIns="0" rtlCol="0" anchor="t"/>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lumMod val="75000"/>
                  </a:schemeClr>
                </a:solidFill>
                <a:effectLst/>
                <a:uLnTx/>
                <a:uFillTx/>
                <a:latin typeface="Fraunces Extra Bold" pitchFamily="34" charset="0"/>
                <a:ea typeface="Fraunces Extra Bold" pitchFamily="34" charset="-122"/>
                <a:cs typeface="Fraunces Extra Bold" pitchFamily="34" charset="-120"/>
              </a:rPr>
              <a:t>Exclusive Deals</a:t>
            </a:r>
            <a:endParaRPr kumimoji="0" lang="en-US" sz="21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Text 7"/>
          <p:cNvSpPr/>
          <p:nvPr/>
        </p:nvSpPr>
        <p:spPr>
          <a:xfrm>
            <a:off x="5234226" y="2823329"/>
            <a:ext cx="4161830" cy="686514"/>
          </a:xfrm>
          <a:prstGeom prst="rect">
            <a:avLst/>
          </a:prstGeom>
          <a:noFill/>
          <a:ln/>
        </p:spPr>
        <p:txBody>
          <a:bodyPr wrap="square" lIns="0" tIns="0" rIns="0" bIns="0" rtlCol="0" anchor="t"/>
          <a:lstStyle/>
          <a:p>
            <a:pPr marL="0" marR="0" lvl="0" indent="0" algn="ctr" defTabSz="914400" rtl="0" eaLnBrk="1" fontAlgn="auto" latinLnBrk="0" hangingPunct="1">
              <a:lnSpc>
                <a:spcPts val="2700"/>
              </a:lnSpc>
              <a:spcBef>
                <a:spcPts val="0"/>
              </a:spcBef>
              <a:spcAft>
                <a:spcPts val="0"/>
              </a:spcAft>
              <a:buClrTx/>
              <a:buSzTx/>
              <a:buFontTx/>
              <a:buNone/>
              <a:tabLst/>
              <a:defRPr/>
            </a:pPr>
            <a:r>
              <a:rPr kumimoji="0" lang="en-US" sz="1650" b="0" i="0" u="none" strike="noStrike" kern="1200" cap="none" spc="0" normalizeH="0" baseline="0" noProof="0" dirty="0">
                <a:ln>
                  <a:noFill/>
                </a:ln>
                <a:solidFill>
                  <a:schemeClr val="tx2">
                    <a:lumMod val="40000"/>
                    <a:lumOff val="60000"/>
                  </a:schemeClr>
                </a:solidFill>
                <a:effectLst/>
                <a:uLnTx/>
                <a:uFillTx/>
                <a:latin typeface="Nobile" pitchFamily="34" charset="0"/>
                <a:ea typeface="Nobile" pitchFamily="34" charset="-122"/>
                <a:cs typeface="Nobile" pitchFamily="34" charset="-120"/>
              </a:rPr>
              <a:t>Enjoy access to special promotions and early access to new products.</a:t>
            </a:r>
            <a:endParaRPr kumimoji="0" lang="en-US" sz="1650" b="0" i="0" u="none" strike="noStrike" kern="1200" cap="none" spc="0" normalizeH="0" baseline="0" noProof="0" dirty="0">
              <a:ln>
                <a:noFill/>
              </a:ln>
              <a:solidFill>
                <a:schemeClr val="tx2">
                  <a:lumMod val="40000"/>
                  <a:lumOff val="60000"/>
                </a:schemeClr>
              </a:solidFill>
              <a:effectLst/>
              <a:uLnTx/>
              <a:uFillTx/>
              <a:latin typeface="Calibri" panose="020F0502020204030204"/>
              <a:ea typeface="+mn-ea"/>
              <a:cs typeface="+mn-cs"/>
            </a:endParaRPr>
          </a:p>
        </p:txBody>
      </p:sp>
      <p:sp>
        <p:nvSpPr>
          <p:cNvPr id="13" name="Text 8"/>
          <p:cNvSpPr/>
          <p:nvPr/>
        </p:nvSpPr>
        <p:spPr>
          <a:xfrm>
            <a:off x="9717762" y="2798445"/>
            <a:ext cx="4161830" cy="670322"/>
          </a:xfrm>
          <a:prstGeom prst="rect">
            <a:avLst/>
          </a:prstGeom>
          <a:noFill/>
          <a:ln/>
        </p:spPr>
        <p:txBody>
          <a:bodyPr wrap="square" lIns="0" tIns="0" rIns="0" bIns="0" rtlCol="0" anchor="t"/>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lumMod val="75000"/>
                  </a:schemeClr>
                </a:solidFill>
                <a:effectLst/>
                <a:uLnTx/>
                <a:uFillTx/>
                <a:latin typeface="Fraunces Extra Bold" pitchFamily="34" charset="0"/>
                <a:ea typeface="Fraunces Extra Bold" pitchFamily="34" charset="-122"/>
                <a:cs typeface="Fraunces Extra Bold" pitchFamily="34" charset="-120"/>
              </a:rPr>
              <a:t>Personalized Recommendations</a:t>
            </a:r>
            <a:endParaRPr kumimoji="0" lang="en-US" sz="21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4" name="Text 9"/>
          <p:cNvSpPr/>
          <p:nvPr/>
        </p:nvSpPr>
        <p:spPr>
          <a:xfrm>
            <a:off x="9717762" y="3597473"/>
            <a:ext cx="4161830" cy="1029772"/>
          </a:xfrm>
          <a:prstGeom prst="rect">
            <a:avLst/>
          </a:prstGeom>
          <a:noFill/>
          <a:ln/>
        </p:spPr>
        <p:txBody>
          <a:bodyPr wrap="square" lIns="0" tIns="0" rIns="0" bIns="0" rtlCol="0" anchor="t"/>
          <a:lstStyle/>
          <a:p>
            <a:pPr marL="0" marR="0" lvl="0" indent="0" algn="ctr" defTabSz="914400" rtl="0" eaLnBrk="1" fontAlgn="auto" latinLnBrk="0" hangingPunct="1">
              <a:lnSpc>
                <a:spcPts val="2700"/>
              </a:lnSpc>
              <a:spcBef>
                <a:spcPts val="0"/>
              </a:spcBef>
              <a:spcAft>
                <a:spcPts val="0"/>
              </a:spcAft>
              <a:buClrTx/>
              <a:buSzTx/>
              <a:buFontTx/>
              <a:buNone/>
              <a:tabLst/>
              <a:defRPr/>
            </a:pPr>
            <a:r>
              <a:rPr kumimoji="0" lang="en-US" sz="1650" b="0" i="0" u="none" strike="noStrike" kern="1200" cap="none" spc="0" normalizeH="0" baseline="0" noProof="0" dirty="0">
                <a:ln>
                  <a:noFill/>
                </a:ln>
                <a:solidFill>
                  <a:schemeClr val="tx2">
                    <a:lumMod val="40000"/>
                    <a:lumOff val="60000"/>
                  </a:schemeClr>
                </a:solidFill>
                <a:effectLst/>
                <a:uLnTx/>
                <a:uFillTx/>
                <a:latin typeface="Nobile" pitchFamily="34" charset="0"/>
                <a:ea typeface="Nobile" pitchFamily="34" charset="-122"/>
                <a:cs typeface="Nobile" pitchFamily="34" charset="-120"/>
              </a:rPr>
              <a:t>Receive tailored recommendations based on your past purchases and preferences.</a:t>
            </a:r>
            <a:endParaRPr kumimoji="0" lang="en-US" sz="1650" b="0" i="0" u="none" strike="noStrike" kern="1200" cap="none" spc="0" normalizeH="0" baseline="0" noProof="0" dirty="0">
              <a:ln>
                <a:noFill/>
              </a:ln>
              <a:solidFill>
                <a:schemeClr val="tx2">
                  <a:lumMod val="40000"/>
                  <a:lumOff val="60000"/>
                </a:schemeClr>
              </a:solidFill>
              <a:effectLst/>
              <a:uLnTx/>
              <a:uFillTx/>
              <a:latin typeface="Calibri" panose="020F0502020204030204"/>
              <a:ea typeface="+mn-ea"/>
              <a:cs typeface="+mn-cs"/>
            </a:endParaRPr>
          </a:p>
        </p:txBody>
      </p:sp>
      <p:sp>
        <p:nvSpPr>
          <p:cNvPr id="15" name="Right Triangle 14">
            <a:extLst>
              <a:ext uri="{FF2B5EF4-FFF2-40B4-BE49-F238E27FC236}">
                <a16:creationId xmlns:a16="http://schemas.microsoft.com/office/drawing/2014/main" id="{308B0BE7-07E6-D9C3-D286-8D0B74E2DFE7}"/>
              </a:ext>
            </a:extLst>
          </p:cNvPr>
          <p:cNvSpPr/>
          <p:nvPr/>
        </p:nvSpPr>
        <p:spPr>
          <a:xfrm rot="10800000" flipV="1">
            <a:off x="11906054" y="6601001"/>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ight Triangle 15">
            <a:extLst>
              <a:ext uri="{FF2B5EF4-FFF2-40B4-BE49-F238E27FC236}">
                <a16:creationId xmlns:a16="http://schemas.microsoft.com/office/drawing/2014/main" id="{5927EBEC-A313-ADB1-5FC8-FB6D67D6CA00}"/>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9531"/>
          <a:stretch/>
        </p:blipFill>
        <p:spPr>
          <a:xfrm>
            <a:off x="9144000" y="1"/>
            <a:ext cx="5486400" cy="8229600"/>
          </a:xfrm>
          <a:prstGeom prst="rect">
            <a:avLst/>
          </a:prstGeom>
        </p:spPr>
      </p:pic>
      <p:sp>
        <p:nvSpPr>
          <p:cNvPr id="3" name="Text 0"/>
          <p:cNvSpPr/>
          <p:nvPr/>
        </p:nvSpPr>
        <p:spPr>
          <a:xfrm>
            <a:off x="945833" y="585431"/>
            <a:ext cx="7882890" cy="1125855"/>
          </a:xfrm>
          <a:prstGeom prst="rect">
            <a:avLst/>
          </a:prstGeom>
          <a:noFill/>
          <a:ln/>
        </p:spPr>
        <p:txBody>
          <a:bodyPr wrap="square" lIns="0" tIns="0" rIns="0" bIns="0" rtlCol="0" anchor="t"/>
          <a:lstStyle/>
          <a:p>
            <a:pPr marL="0" marR="0" lvl="0" indent="0" algn="r" defTabSz="914400" rtl="0" eaLnBrk="1" fontAlgn="auto" latinLnBrk="0" hangingPunct="1">
              <a:lnSpc>
                <a:spcPts val="44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F94CAF"/>
                </a:solidFill>
                <a:effectLst/>
                <a:uLnTx/>
                <a:uFillTx/>
                <a:latin typeface="Inconsolata Bold" pitchFamily="34" charset="0"/>
                <a:ea typeface="Inconsolata Bold" pitchFamily="34" charset="-122"/>
                <a:cs typeface="Inconsolata Bold" pitchFamily="34" charset="-120"/>
              </a:rPr>
              <a:t>Sustainability &amp; Certifications: Our Commitment to the Planet</a:t>
            </a:r>
            <a:endPar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630555" y="1865346"/>
            <a:ext cx="7882890" cy="1326118"/>
          </a:xfrm>
          <a:prstGeom prst="roundRect">
            <a:avLst>
              <a:gd name="adj" fmla="val 2038"/>
            </a:avLst>
          </a:prstGeom>
          <a:solidFill>
            <a:srgbClr val="433550"/>
          </a:solidFill>
          <a:ln/>
        </p:spPr>
      </p:sp>
      <p:sp>
        <p:nvSpPr>
          <p:cNvPr id="5" name="Text 2"/>
          <p:cNvSpPr/>
          <p:nvPr/>
        </p:nvSpPr>
        <p:spPr>
          <a:xfrm>
            <a:off x="810697" y="2071568"/>
            <a:ext cx="2252067" cy="281583"/>
          </a:xfrm>
          <a:prstGeom prst="rect">
            <a:avLst/>
          </a:prstGeom>
          <a:noFill/>
          <a:ln/>
        </p:spPr>
        <p:txBody>
          <a:bodyPr wrap="non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75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Certifications</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810697" y="2461141"/>
            <a:ext cx="7522607" cy="576263"/>
          </a:xfrm>
          <a:prstGeom prst="rect">
            <a:avLst/>
          </a:prstGeom>
          <a:noFill/>
          <a:ln/>
        </p:spPr>
        <p:txBody>
          <a:bodyPr wrap="square" lIns="0" tIns="0" rIns="0" bIns="0" rtlCol="0" anchor="t"/>
          <a:lstStyle/>
          <a:p>
            <a:pPr marL="0" marR="0" lvl="0" indent="0" algn="l" defTabSz="914400" rtl="0" eaLnBrk="1" fontAlgn="auto" latinLnBrk="0" hangingPunct="1">
              <a:lnSpc>
                <a:spcPts val="225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Holding certifications like USDA Organic and Fair Trade to ensure the highest quality and ethical sourcing of our products.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hape 4"/>
          <p:cNvSpPr/>
          <p:nvPr/>
        </p:nvSpPr>
        <p:spPr>
          <a:xfrm>
            <a:off x="630555" y="3397687"/>
            <a:ext cx="7882890" cy="1326118"/>
          </a:xfrm>
          <a:prstGeom prst="roundRect">
            <a:avLst>
              <a:gd name="adj" fmla="val 2038"/>
            </a:avLst>
          </a:prstGeom>
          <a:solidFill>
            <a:srgbClr val="433550"/>
          </a:solidFill>
          <a:ln/>
        </p:spPr>
      </p:sp>
      <p:sp>
        <p:nvSpPr>
          <p:cNvPr id="8" name="Text 5"/>
          <p:cNvSpPr/>
          <p:nvPr/>
        </p:nvSpPr>
        <p:spPr>
          <a:xfrm>
            <a:off x="810697" y="3577828"/>
            <a:ext cx="2476738" cy="281583"/>
          </a:xfrm>
          <a:prstGeom prst="rect">
            <a:avLst/>
          </a:prstGeom>
          <a:noFill/>
          <a:ln/>
        </p:spPr>
        <p:txBody>
          <a:bodyPr wrap="non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75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Eco-Friendly Packaging</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810697" y="3967401"/>
            <a:ext cx="7522607" cy="576263"/>
          </a:xfrm>
          <a:prstGeom prst="rect">
            <a:avLst/>
          </a:prstGeom>
          <a:noFill/>
          <a:ln/>
        </p:spPr>
        <p:txBody>
          <a:bodyPr wrap="square" lIns="0" tIns="0" rIns="0" bIns="0" rtlCol="0" anchor="t"/>
          <a:lstStyle/>
          <a:p>
            <a:pPr marL="0" marR="0" lvl="0" indent="0" algn="l" defTabSz="914400" rtl="0" eaLnBrk="1" fontAlgn="auto" latinLnBrk="0" hangingPunct="1">
              <a:lnSpc>
                <a:spcPts val="225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Utilizing biodegradable and recyclable packaging to minimize environmental impact and promote responsible consumption.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630555" y="4903946"/>
            <a:ext cx="7882890" cy="1326118"/>
          </a:xfrm>
          <a:prstGeom prst="roundRect">
            <a:avLst>
              <a:gd name="adj" fmla="val 2038"/>
            </a:avLst>
          </a:prstGeom>
          <a:solidFill>
            <a:srgbClr val="433550"/>
          </a:solidFill>
          <a:ln/>
        </p:spPr>
      </p:sp>
      <p:sp>
        <p:nvSpPr>
          <p:cNvPr id="11" name="Text 8"/>
          <p:cNvSpPr/>
          <p:nvPr/>
        </p:nvSpPr>
        <p:spPr>
          <a:xfrm>
            <a:off x="810697" y="5084088"/>
            <a:ext cx="2589252" cy="281583"/>
          </a:xfrm>
          <a:prstGeom prst="rect">
            <a:avLst/>
          </a:prstGeom>
          <a:noFill/>
          <a:ln/>
        </p:spPr>
        <p:txBody>
          <a:bodyPr wrap="non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75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Carbon-Neutral Delivery</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810697" y="5473660"/>
            <a:ext cx="7522607" cy="576263"/>
          </a:xfrm>
          <a:prstGeom prst="rect">
            <a:avLst/>
          </a:prstGeom>
          <a:noFill/>
          <a:ln/>
        </p:spPr>
        <p:txBody>
          <a:bodyPr wrap="square" lIns="0" tIns="0" rIns="0" bIns="0" rtlCol="0" anchor="t"/>
          <a:lstStyle/>
          <a:p>
            <a:pPr marL="0" marR="0" lvl="0" indent="0" algn="l" defTabSz="914400" rtl="0" eaLnBrk="1" fontAlgn="auto" latinLnBrk="0" hangingPunct="1">
              <a:lnSpc>
                <a:spcPts val="225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Offsetting carbon emissions associated with delivery through partnerships with organizations that support renewable energy.</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Shape 10"/>
          <p:cNvSpPr/>
          <p:nvPr/>
        </p:nvSpPr>
        <p:spPr>
          <a:xfrm>
            <a:off x="630555" y="6410206"/>
            <a:ext cx="7882890" cy="1326118"/>
          </a:xfrm>
          <a:prstGeom prst="roundRect">
            <a:avLst>
              <a:gd name="adj" fmla="val 2038"/>
            </a:avLst>
          </a:prstGeom>
          <a:solidFill>
            <a:srgbClr val="433550"/>
          </a:solidFill>
          <a:ln/>
        </p:spPr>
      </p:sp>
      <p:sp>
        <p:nvSpPr>
          <p:cNvPr id="14" name="Text 11"/>
          <p:cNvSpPr/>
          <p:nvPr/>
        </p:nvSpPr>
        <p:spPr>
          <a:xfrm>
            <a:off x="810697" y="6590348"/>
            <a:ext cx="2476738" cy="281583"/>
          </a:xfrm>
          <a:prstGeom prst="rect">
            <a:avLst/>
          </a:prstGeom>
          <a:noFill/>
          <a:ln/>
        </p:spPr>
        <p:txBody>
          <a:bodyPr wrap="non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75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Community Partnerships</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2"/>
          <p:cNvSpPr/>
          <p:nvPr/>
        </p:nvSpPr>
        <p:spPr>
          <a:xfrm>
            <a:off x="810697" y="6979920"/>
            <a:ext cx="7522607" cy="576263"/>
          </a:xfrm>
          <a:prstGeom prst="rect">
            <a:avLst/>
          </a:prstGeom>
          <a:noFill/>
          <a:ln/>
        </p:spPr>
        <p:txBody>
          <a:bodyPr wrap="square" lIns="0" tIns="0" rIns="0" bIns="0" rtlCol="0" anchor="t"/>
          <a:lstStyle/>
          <a:p>
            <a:pPr marL="0" marR="0" lvl="0" indent="0" algn="l" defTabSz="914400" rtl="0" eaLnBrk="1" fontAlgn="auto" latinLnBrk="0" hangingPunct="1">
              <a:lnSpc>
                <a:spcPts val="225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Supporting local farms and initiatives that promote sustainable agriculture and healthy food access.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ight Triangle 15">
            <a:extLst>
              <a:ext uri="{FF2B5EF4-FFF2-40B4-BE49-F238E27FC236}">
                <a16:creationId xmlns:a16="http://schemas.microsoft.com/office/drawing/2014/main" id="{F2B2FC32-49B5-C102-4F5F-BB212C836E41}"/>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D4BDE7F-8016-868B-3F68-66EC529DB367}"/>
              </a:ext>
            </a:extLst>
          </p:cNvPr>
          <p:cNvSpPr/>
          <p:nvPr/>
        </p:nvSpPr>
        <p:spPr>
          <a:xfrm>
            <a:off x="1647586" y="552369"/>
            <a:ext cx="12189976"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Customer Support: Fostering Trust &amp; Loyalty</a:t>
            </a:r>
            <a:endParaRPr lang="en-US" sz="4450" dirty="0"/>
          </a:p>
        </p:txBody>
      </p:sp>
      <p:sp>
        <p:nvSpPr>
          <p:cNvPr id="3" name="Text 1">
            <a:extLst>
              <a:ext uri="{FF2B5EF4-FFF2-40B4-BE49-F238E27FC236}">
                <a16:creationId xmlns:a16="http://schemas.microsoft.com/office/drawing/2014/main" id="{271EA368-C419-CDE9-22E2-73B44DD1991C}"/>
              </a:ext>
            </a:extLst>
          </p:cNvPr>
          <p:cNvSpPr/>
          <p:nvPr/>
        </p:nvSpPr>
        <p:spPr>
          <a:xfrm>
            <a:off x="782479" y="1495692"/>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Live Chat</a:t>
            </a:r>
            <a:endParaRPr lang="en-US" sz="2200" dirty="0"/>
          </a:p>
        </p:txBody>
      </p:sp>
      <p:sp>
        <p:nvSpPr>
          <p:cNvPr id="4" name="Text 2">
            <a:extLst>
              <a:ext uri="{FF2B5EF4-FFF2-40B4-BE49-F238E27FC236}">
                <a16:creationId xmlns:a16="http://schemas.microsoft.com/office/drawing/2014/main" id="{4C48F22C-11AD-E5D5-9919-8517AC723E21}"/>
              </a:ext>
            </a:extLst>
          </p:cNvPr>
          <p:cNvSpPr/>
          <p:nvPr/>
        </p:nvSpPr>
        <p:spPr>
          <a:xfrm>
            <a:off x="782479" y="2076836"/>
            <a:ext cx="2845594"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Real-time assistance for immediate questions and concerns, providing prompt and personalized support.</a:t>
            </a:r>
            <a:endParaRPr lang="en-US" sz="1750" dirty="0"/>
          </a:p>
        </p:txBody>
      </p:sp>
      <p:sp>
        <p:nvSpPr>
          <p:cNvPr id="5" name="Text 3">
            <a:extLst>
              <a:ext uri="{FF2B5EF4-FFF2-40B4-BE49-F238E27FC236}">
                <a16:creationId xmlns:a16="http://schemas.microsoft.com/office/drawing/2014/main" id="{0C32E56F-0684-866E-9D43-9B5F7B7084BE}"/>
              </a:ext>
            </a:extLst>
          </p:cNvPr>
          <p:cNvSpPr/>
          <p:nvPr/>
        </p:nvSpPr>
        <p:spPr>
          <a:xfrm>
            <a:off x="4189095" y="1495692"/>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Email Support</a:t>
            </a:r>
            <a:endParaRPr lang="en-US" sz="2200" dirty="0"/>
          </a:p>
        </p:txBody>
      </p:sp>
      <p:sp>
        <p:nvSpPr>
          <p:cNvPr id="6" name="Text 4">
            <a:extLst>
              <a:ext uri="{FF2B5EF4-FFF2-40B4-BE49-F238E27FC236}">
                <a16:creationId xmlns:a16="http://schemas.microsoft.com/office/drawing/2014/main" id="{A73814DB-ADD9-442D-FA17-23BCADAE23C5}"/>
              </a:ext>
            </a:extLst>
          </p:cNvPr>
          <p:cNvSpPr/>
          <p:nvPr/>
        </p:nvSpPr>
        <p:spPr>
          <a:xfrm>
            <a:off x="4189095" y="2076836"/>
            <a:ext cx="2845594"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For detailed inquiries and feedback, ensuring comprehensive responses and timely resolutions.</a:t>
            </a:r>
            <a:endParaRPr lang="en-US" sz="1750" dirty="0"/>
          </a:p>
        </p:txBody>
      </p:sp>
      <p:sp>
        <p:nvSpPr>
          <p:cNvPr id="7" name="Text 5">
            <a:extLst>
              <a:ext uri="{FF2B5EF4-FFF2-40B4-BE49-F238E27FC236}">
                <a16:creationId xmlns:a16="http://schemas.microsoft.com/office/drawing/2014/main" id="{09ABE269-FCC2-66E7-544C-97CDC66A5DD4}"/>
              </a:ext>
            </a:extLst>
          </p:cNvPr>
          <p:cNvSpPr/>
          <p:nvPr/>
        </p:nvSpPr>
        <p:spPr>
          <a:xfrm>
            <a:off x="7595711" y="1495692"/>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Phone Support</a:t>
            </a:r>
            <a:endParaRPr lang="en-US" sz="2200" dirty="0"/>
          </a:p>
        </p:txBody>
      </p:sp>
      <p:sp>
        <p:nvSpPr>
          <p:cNvPr id="8" name="Text 6">
            <a:extLst>
              <a:ext uri="{FF2B5EF4-FFF2-40B4-BE49-F238E27FC236}">
                <a16:creationId xmlns:a16="http://schemas.microsoft.com/office/drawing/2014/main" id="{B7F184A1-44BE-7326-4B77-A21B9E8781C6}"/>
              </a:ext>
            </a:extLst>
          </p:cNvPr>
          <p:cNvSpPr/>
          <p:nvPr/>
        </p:nvSpPr>
        <p:spPr>
          <a:xfrm>
            <a:off x="7595711" y="2076836"/>
            <a:ext cx="2845594"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Direct communication for urgent matters, offering personalized assistance and dedicated service.</a:t>
            </a:r>
            <a:endParaRPr lang="en-US" sz="1750" dirty="0"/>
          </a:p>
        </p:txBody>
      </p:sp>
      <p:sp>
        <p:nvSpPr>
          <p:cNvPr id="9" name="Text 7">
            <a:extLst>
              <a:ext uri="{FF2B5EF4-FFF2-40B4-BE49-F238E27FC236}">
                <a16:creationId xmlns:a16="http://schemas.microsoft.com/office/drawing/2014/main" id="{4F2A9BBF-29F4-A4E6-E796-AE36AD63EC65}"/>
              </a:ext>
            </a:extLst>
          </p:cNvPr>
          <p:cNvSpPr/>
          <p:nvPr/>
        </p:nvSpPr>
        <p:spPr>
          <a:xfrm>
            <a:off x="11002327" y="1495692"/>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FAQ &amp; Order Tracking</a:t>
            </a:r>
            <a:endParaRPr lang="en-US" sz="2200" dirty="0"/>
          </a:p>
        </p:txBody>
      </p:sp>
      <p:sp>
        <p:nvSpPr>
          <p:cNvPr id="10" name="Text 8">
            <a:extLst>
              <a:ext uri="{FF2B5EF4-FFF2-40B4-BE49-F238E27FC236}">
                <a16:creationId xmlns:a16="http://schemas.microsoft.com/office/drawing/2014/main" id="{F1925578-DF9D-3A6C-C238-0323794225A9}"/>
              </a:ext>
            </a:extLst>
          </p:cNvPr>
          <p:cNvSpPr/>
          <p:nvPr/>
        </p:nvSpPr>
        <p:spPr>
          <a:xfrm>
            <a:off x="11002327" y="2076836"/>
            <a:ext cx="2845594" cy="217741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A comprehensive FAQ section for common questions and a user-friendly order tracking system for transparency and peace of mind.</a:t>
            </a:r>
            <a:endParaRPr lang="en-US" sz="1750" dirty="0"/>
          </a:p>
        </p:txBody>
      </p:sp>
      <p:pic>
        <p:nvPicPr>
          <p:cNvPr id="14" name="Picture 13">
            <a:extLst>
              <a:ext uri="{FF2B5EF4-FFF2-40B4-BE49-F238E27FC236}">
                <a16:creationId xmlns:a16="http://schemas.microsoft.com/office/drawing/2014/main" id="{E6A65A5F-A63A-8D2F-DB25-26BC4F01330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4572000"/>
            <a:ext cx="14630400" cy="3657600"/>
          </a:xfrm>
          <a:prstGeom prst="rect">
            <a:avLst/>
          </a:prstGeom>
        </p:spPr>
      </p:pic>
      <p:sp>
        <p:nvSpPr>
          <p:cNvPr id="16" name="Right Triangle 15">
            <a:extLst>
              <a:ext uri="{FF2B5EF4-FFF2-40B4-BE49-F238E27FC236}">
                <a16:creationId xmlns:a16="http://schemas.microsoft.com/office/drawing/2014/main" id="{74227930-EF6E-6D6B-9F2C-2381F91EFAA5}"/>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0885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78401" y="1157436"/>
            <a:ext cx="7912656" cy="1099423"/>
          </a:xfrm>
          <a:prstGeom prst="rect">
            <a:avLst/>
          </a:prstGeom>
          <a:noFill/>
          <a:ln/>
        </p:spPr>
        <p:txBody>
          <a:bodyPr wrap="square" lIns="0" tIns="0" rIns="0" bIns="0" rtlCol="0" anchor="t"/>
          <a:lstStyle/>
          <a:p>
            <a:pPr marL="0" marR="0" lvl="0" indent="0" algn="l" defTabSz="914400" rtl="0" eaLnBrk="1" fontAlgn="auto" latinLnBrk="0" hangingPunct="1">
              <a:lnSpc>
                <a:spcPts val="4300"/>
              </a:lnSpc>
              <a:spcBef>
                <a:spcPts val="0"/>
              </a:spcBef>
              <a:spcAft>
                <a:spcPts val="0"/>
              </a:spcAft>
              <a:buClrTx/>
              <a:buSzTx/>
              <a:buFontTx/>
              <a:buNone/>
              <a:tabLst/>
              <a:defRPr/>
            </a:pPr>
            <a:r>
              <a:rPr kumimoji="0" lang="en-US" sz="3450" b="1" i="0" u="none" strike="noStrike" kern="1200" cap="none" spc="0" normalizeH="0" baseline="0" noProof="0" dirty="0">
                <a:ln>
                  <a:noFill/>
                </a:ln>
                <a:solidFill>
                  <a:srgbClr val="F94CAF"/>
                </a:solidFill>
                <a:effectLst/>
                <a:uLnTx/>
                <a:uFillTx/>
                <a:latin typeface="Inconsolata Bold" pitchFamily="34" charset="0"/>
                <a:ea typeface="Inconsolata Bold" pitchFamily="34" charset="-122"/>
                <a:cs typeface="Inconsolata Bold" pitchFamily="34" charset="-120"/>
              </a:rPr>
              <a:t>Marketing Strategy: Reaching Foodie Fans</a:t>
            </a:r>
            <a:endParaRPr kumimoji="0" lang="en-US" sz="3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 1" descr="preencoded.png"/>
          <p:cNvPicPr>
            <a:picLocks noChangeAspect="1"/>
          </p:cNvPicPr>
          <p:nvPr/>
        </p:nvPicPr>
        <p:blipFill>
          <a:blip r:embed="rId4"/>
          <a:stretch>
            <a:fillRect/>
          </a:stretch>
        </p:blipFill>
        <p:spPr>
          <a:xfrm>
            <a:off x="615672" y="2572493"/>
            <a:ext cx="439698" cy="439698"/>
          </a:xfrm>
          <a:prstGeom prst="rect">
            <a:avLst/>
          </a:prstGeom>
        </p:spPr>
      </p:pic>
      <p:sp>
        <p:nvSpPr>
          <p:cNvPr id="5" name="Text 1"/>
          <p:cNvSpPr/>
          <p:nvPr/>
        </p:nvSpPr>
        <p:spPr>
          <a:xfrm>
            <a:off x="615672" y="3188046"/>
            <a:ext cx="2417683" cy="274796"/>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Social Media Campaigns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615672" y="3568332"/>
            <a:ext cx="2461617" cy="1688783"/>
          </a:xfrm>
          <a:prstGeom prst="rect">
            <a:avLst/>
          </a:prstGeom>
          <a:noFill/>
          <a:ln/>
        </p:spPr>
        <p:txBody>
          <a:bodyPr wrap="squar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Engaging content, targeted ads, and influencer partnerships across major platforms to drive brand awareness and customer engagement.</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p:cNvPicPr>
            <a:picLocks noChangeAspect="1"/>
          </p:cNvPicPr>
          <p:nvPr/>
        </p:nvPicPr>
        <p:blipFill>
          <a:blip r:embed="rId5"/>
          <a:stretch>
            <a:fillRect/>
          </a:stretch>
        </p:blipFill>
        <p:spPr>
          <a:xfrm>
            <a:off x="3341132" y="2572493"/>
            <a:ext cx="439698" cy="439698"/>
          </a:xfrm>
          <a:prstGeom prst="rect">
            <a:avLst/>
          </a:prstGeom>
        </p:spPr>
      </p:pic>
      <p:sp>
        <p:nvSpPr>
          <p:cNvPr id="8" name="Text 3"/>
          <p:cNvSpPr/>
          <p:nvPr/>
        </p:nvSpPr>
        <p:spPr>
          <a:xfrm>
            <a:off x="3341132" y="3188046"/>
            <a:ext cx="2461617" cy="549593"/>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Influencer Collaborations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4"/>
          <p:cNvSpPr/>
          <p:nvPr/>
        </p:nvSpPr>
        <p:spPr>
          <a:xfrm>
            <a:off x="3341132" y="3843128"/>
            <a:ext cx="2461617" cy="1407319"/>
          </a:xfrm>
          <a:prstGeom prst="rect">
            <a:avLst/>
          </a:prstGeom>
          <a:noFill/>
          <a:ln/>
        </p:spPr>
        <p:txBody>
          <a:bodyPr wrap="squar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Partnering with food bloggers, chefs, and health enthusiasts to reach a wider audience and promote Foodie's values and products.</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3" descr="preencoded.png"/>
          <p:cNvPicPr>
            <a:picLocks noChangeAspect="1"/>
          </p:cNvPicPr>
          <p:nvPr/>
        </p:nvPicPr>
        <p:blipFill>
          <a:blip r:embed="rId6"/>
          <a:stretch>
            <a:fillRect/>
          </a:stretch>
        </p:blipFill>
        <p:spPr>
          <a:xfrm>
            <a:off x="6066592" y="2572493"/>
            <a:ext cx="439698" cy="439698"/>
          </a:xfrm>
          <a:prstGeom prst="rect">
            <a:avLst/>
          </a:prstGeom>
        </p:spPr>
      </p:pic>
      <p:sp>
        <p:nvSpPr>
          <p:cNvPr id="11" name="Text 5"/>
          <p:cNvSpPr/>
          <p:nvPr/>
        </p:nvSpPr>
        <p:spPr>
          <a:xfrm>
            <a:off x="6066592" y="3188046"/>
            <a:ext cx="2198965" cy="274796"/>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Email Newsletters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6"/>
          <p:cNvSpPr/>
          <p:nvPr/>
        </p:nvSpPr>
        <p:spPr>
          <a:xfrm>
            <a:off x="6066592" y="3568332"/>
            <a:ext cx="2461617" cy="1688783"/>
          </a:xfrm>
          <a:prstGeom prst="rect">
            <a:avLst/>
          </a:prstGeom>
          <a:noFill/>
          <a:ln/>
        </p:spPr>
        <p:txBody>
          <a:bodyPr wrap="squar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Personalized content, exclusive promotions, and recipe inspiration delivered directly to subscribers, nurturing customer relationships.</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age 4" descr="preencoded.png"/>
          <p:cNvPicPr>
            <a:picLocks noChangeAspect="1"/>
          </p:cNvPicPr>
          <p:nvPr/>
        </p:nvPicPr>
        <p:blipFill>
          <a:blip r:embed="rId7"/>
          <a:stretch>
            <a:fillRect/>
          </a:stretch>
        </p:blipFill>
        <p:spPr>
          <a:xfrm>
            <a:off x="615672" y="5784799"/>
            <a:ext cx="439698" cy="439698"/>
          </a:xfrm>
          <a:prstGeom prst="rect">
            <a:avLst/>
          </a:prstGeom>
        </p:spPr>
      </p:pic>
      <p:sp>
        <p:nvSpPr>
          <p:cNvPr id="14" name="Text 7"/>
          <p:cNvSpPr/>
          <p:nvPr/>
        </p:nvSpPr>
        <p:spPr>
          <a:xfrm>
            <a:off x="615672" y="6400352"/>
            <a:ext cx="2198965" cy="274796"/>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Targeted Promotions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8"/>
          <p:cNvSpPr/>
          <p:nvPr/>
        </p:nvSpPr>
        <p:spPr>
          <a:xfrm>
            <a:off x="615672" y="6780638"/>
            <a:ext cx="2461617" cy="1125855"/>
          </a:xfrm>
          <a:prstGeom prst="rect">
            <a:avLst/>
          </a:prstGeom>
          <a:noFill/>
          <a:ln/>
        </p:spPr>
        <p:txBody>
          <a:bodyPr wrap="squar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Offering discounts, bundles, and seasonal specials to attract new customers and incentivize repeat purchases.</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ight Triangle 15">
            <a:extLst>
              <a:ext uri="{FF2B5EF4-FFF2-40B4-BE49-F238E27FC236}">
                <a16:creationId xmlns:a16="http://schemas.microsoft.com/office/drawing/2014/main" id="{38BD1673-4924-44DC-0D15-7BCEEAFAE076}"/>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27340"/>
          </a:xfrm>
          <a:prstGeom prst="rect">
            <a:avLst/>
          </a:prstGeom>
        </p:spPr>
      </p:pic>
      <p:sp>
        <p:nvSpPr>
          <p:cNvPr id="3" name="Text 0"/>
          <p:cNvSpPr/>
          <p:nvPr/>
        </p:nvSpPr>
        <p:spPr>
          <a:xfrm>
            <a:off x="707588" y="3083362"/>
            <a:ext cx="11372017" cy="631865"/>
          </a:xfrm>
          <a:prstGeom prst="rect">
            <a:avLst/>
          </a:prstGeom>
          <a:noFill/>
          <a:ln/>
        </p:spPr>
        <p:txBody>
          <a:bodyPr wrap="none" lIns="0" tIns="0" rIns="0" bIns="0" rtlCol="0" anchor="t"/>
          <a:lstStyle/>
          <a:p>
            <a:pPr marL="0" marR="0" lvl="0" indent="0" algn="l" defTabSz="914400" rtl="0" eaLnBrk="1" fontAlgn="auto" latinLnBrk="0" hangingPunct="1">
              <a:lnSpc>
                <a:spcPts val="4950"/>
              </a:lnSpc>
              <a:spcBef>
                <a:spcPts val="0"/>
              </a:spcBef>
              <a:spcAft>
                <a:spcPts val="0"/>
              </a:spcAft>
              <a:buClrTx/>
              <a:buSzTx/>
              <a:buFontTx/>
              <a:buNone/>
              <a:tabLst/>
              <a:defRPr/>
            </a:pPr>
            <a:r>
              <a:rPr kumimoji="0" lang="en-US" sz="3950" b="1" i="0" u="none" strike="noStrike" kern="1200" cap="none" spc="0" normalizeH="0" baseline="0" noProof="0" dirty="0">
                <a:ln>
                  <a:noFill/>
                </a:ln>
                <a:solidFill>
                  <a:srgbClr val="F94CAF"/>
                </a:solidFill>
                <a:effectLst/>
                <a:uLnTx/>
                <a:uFillTx/>
                <a:latin typeface="Inconsolata Bold" pitchFamily="34" charset="0"/>
                <a:ea typeface="Inconsolata Bold" pitchFamily="34" charset="-122"/>
                <a:cs typeface="Inconsolata Bold" pitchFamily="34" charset="-120"/>
              </a:rPr>
              <a:t>Future Roadmap: Embracing Innovation &amp; Growth</a:t>
            </a:r>
            <a:endParaRPr kumimoji="0" lang="en-US" sz="3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 1" descr="preencoded.png"/>
          <p:cNvPicPr>
            <a:picLocks noChangeAspect="1"/>
          </p:cNvPicPr>
          <p:nvPr/>
        </p:nvPicPr>
        <p:blipFill>
          <a:blip r:embed="rId4"/>
          <a:stretch>
            <a:fillRect/>
          </a:stretch>
        </p:blipFill>
        <p:spPr>
          <a:xfrm>
            <a:off x="707588" y="4018478"/>
            <a:ext cx="2742128" cy="1694736"/>
          </a:xfrm>
          <a:prstGeom prst="rect">
            <a:avLst/>
          </a:prstGeom>
        </p:spPr>
      </p:pic>
      <p:sp>
        <p:nvSpPr>
          <p:cNvPr id="5" name="Text 1"/>
          <p:cNvSpPr/>
          <p:nvPr/>
        </p:nvSpPr>
        <p:spPr>
          <a:xfrm>
            <a:off x="707588" y="6016465"/>
            <a:ext cx="2527340" cy="315873"/>
          </a:xfrm>
          <a:prstGeom prst="rect">
            <a:avLst/>
          </a:prstGeom>
          <a:noFill/>
          <a:ln/>
        </p:spPr>
        <p:txBody>
          <a:bodyPr wrap="none" lIns="0" tIns="0" rIns="0" bIns="0" rtlCol="0" anchor="t"/>
          <a:lstStyle/>
          <a:p>
            <a:pPr marL="0" marR="0" lvl="0" indent="0" algn="ctr"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Mobile Application</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707588" y="6402943"/>
            <a:ext cx="3076337" cy="646748"/>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Seamless &amp; personalized shopping experience.</a:t>
            </a:r>
            <a:endParaRPr kumimoji="0" lang="en-US" sz="15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p:cNvPicPr>
            <a:picLocks noChangeAspect="1"/>
          </p:cNvPicPr>
          <p:nvPr/>
        </p:nvPicPr>
        <p:blipFill>
          <a:blip r:embed="rId5"/>
          <a:stretch>
            <a:fillRect/>
          </a:stretch>
        </p:blipFill>
        <p:spPr>
          <a:xfrm>
            <a:off x="4087178" y="4018478"/>
            <a:ext cx="2742128" cy="1694736"/>
          </a:xfrm>
          <a:prstGeom prst="rect">
            <a:avLst/>
          </a:prstGeom>
        </p:spPr>
      </p:pic>
      <p:sp>
        <p:nvSpPr>
          <p:cNvPr id="8" name="Text 3"/>
          <p:cNvSpPr/>
          <p:nvPr/>
        </p:nvSpPr>
        <p:spPr>
          <a:xfrm>
            <a:off x="4235768" y="5965865"/>
            <a:ext cx="2779157" cy="315873"/>
          </a:xfrm>
          <a:prstGeom prst="rect">
            <a:avLst/>
          </a:prstGeom>
          <a:noFill/>
          <a:ln/>
        </p:spPr>
        <p:txBody>
          <a:bodyPr wrap="none" lIns="0" tIns="0" rIns="0" bIns="0" rtlCol="0" anchor="t"/>
          <a:lstStyle/>
          <a:p>
            <a:pPr marL="0" marR="0" lvl="0" indent="0" algn="ctr"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Smart Home Integration</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4"/>
          <p:cNvSpPr/>
          <p:nvPr/>
        </p:nvSpPr>
        <p:spPr>
          <a:xfrm>
            <a:off x="4087178" y="6402943"/>
            <a:ext cx="3076337" cy="646748"/>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Convenient grocery ordering &amp; meal planning.</a:t>
            </a:r>
            <a:endParaRPr kumimoji="0" lang="en-US" sz="15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3" descr="preencoded.png"/>
          <p:cNvPicPr>
            <a:picLocks noChangeAspect="1"/>
          </p:cNvPicPr>
          <p:nvPr/>
        </p:nvPicPr>
        <p:blipFill>
          <a:blip r:embed="rId6"/>
          <a:stretch>
            <a:fillRect/>
          </a:stretch>
        </p:blipFill>
        <p:spPr>
          <a:xfrm>
            <a:off x="7466767" y="4018478"/>
            <a:ext cx="2742128" cy="1694736"/>
          </a:xfrm>
          <a:prstGeom prst="rect">
            <a:avLst/>
          </a:prstGeom>
        </p:spPr>
      </p:pic>
      <p:sp>
        <p:nvSpPr>
          <p:cNvPr id="11" name="Text 5"/>
          <p:cNvSpPr/>
          <p:nvPr/>
        </p:nvSpPr>
        <p:spPr>
          <a:xfrm>
            <a:off x="7741206" y="5965865"/>
            <a:ext cx="2527340" cy="315873"/>
          </a:xfrm>
          <a:prstGeom prst="rect">
            <a:avLst/>
          </a:prstGeom>
          <a:noFill/>
          <a:ln/>
        </p:spPr>
        <p:txBody>
          <a:bodyPr wrap="none" lIns="0" tIns="0" rIns="0" bIns="0" rtlCol="0" anchor="t"/>
          <a:lstStyle/>
          <a:p>
            <a:pPr marL="0" marR="0" lvl="0" indent="0" algn="ctr"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Market Expansion</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6"/>
          <p:cNvSpPr/>
          <p:nvPr/>
        </p:nvSpPr>
        <p:spPr>
          <a:xfrm>
            <a:off x="7466767" y="6402943"/>
            <a:ext cx="3076337" cy="646748"/>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Bringing high-quality organic food to a wider audience.</a:t>
            </a:r>
            <a:endParaRPr kumimoji="0" lang="en-US" sz="15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age 4" descr="preencoded.png"/>
          <p:cNvPicPr>
            <a:picLocks noChangeAspect="1"/>
          </p:cNvPicPr>
          <p:nvPr/>
        </p:nvPicPr>
        <p:blipFill>
          <a:blip r:embed="rId7"/>
          <a:stretch>
            <a:fillRect/>
          </a:stretch>
        </p:blipFill>
        <p:spPr>
          <a:xfrm>
            <a:off x="10846356" y="4018478"/>
            <a:ext cx="2742247" cy="1694736"/>
          </a:xfrm>
          <a:prstGeom prst="rect">
            <a:avLst/>
          </a:prstGeom>
        </p:spPr>
      </p:pic>
      <p:sp>
        <p:nvSpPr>
          <p:cNvPr id="14" name="Text 7"/>
          <p:cNvSpPr/>
          <p:nvPr/>
        </p:nvSpPr>
        <p:spPr>
          <a:xfrm>
            <a:off x="10846356" y="5965865"/>
            <a:ext cx="3076456" cy="631746"/>
          </a:xfrm>
          <a:prstGeom prst="rect">
            <a:avLst/>
          </a:prstGeom>
          <a:noFill/>
          <a:ln/>
        </p:spPr>
        <p:txBody>
          <a:bodyPr wrap="square" lIns="0" tIns="0" rIns="0" bIns="0" rtlCol="0" anchor="t"/>
          <a:lstStyle/>
          <a:p>
            <a:pPr marL="0" marR="0" lvl="0" indent="0" algn="ctr"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DAD1E6"/>
                </a:solidFill>
                <a:effectLst/>
                <a:uLnTx/>
                <a:uFillTx/>
                <a:latin typeface="Inconsolata Bold" pitchFamily="34" charset="0"/>
                <a:ea typeface="Inconsolata Bold" pitchFamily="34" charset="-122"/>
                <a:cs typeface="Inconsolata Bold" pitchFamily="34" charset="-120"/>
              </a:rPr>
              <a:t>AI-Powered Recommendations</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8"/>
          <p:cNvSpPr/>
          <p:nvPr/>
        </p:nvSpPr>
        <p:spPr>
          <a:xfrm>
            <a:off x="10846356" y="6718816"/>
            <a:ext cx="3076456" cy="970121"/>
          </a:xfrm>
          <a:prstGeom prst="rect">
            <a:avLst/>
          </a:prstGeom>
          <a:noFill/>
          <a:ln/>
        </p:spPr>
        <p:txBody>
          <a:bodyPr wrap="square" lIns="0" tIns="0" rIns="0" bIns="0" rtlCol="0" anchor="t"/>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DAD1E6"/>
                </a:solidFill>
                <a:effectLst/>
                <a:uLnTx/>
                <a:uFillTx/>
                <a:latin typeface="Fira Sans" pitchFamily="34" charset="0"/>
                <a:ea typeface="Fira Sans" pitchFamily="34" charset="-122"/>
                <a:cs typeface="Fira Sans" pitchFamily="34" charset="-120"/>
              </a:rPr>
              <a:t>Personalized product suggestions &amp; tailored experiences.</a:t>
            </a:r>
            <a:endParaRPr kumimoji="0" lang="en-US" sz="15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ight Triangle 15">
            <a:extLst>
              <a:ext uri="{FF2B5EF4-FFF2-40B4-BE49-F238E27FC236}">
                <a16:creationId xmlns:a16="http://schemas.microsoft.com/office/drawing/2014/main" id="{B152A94C-D3E6-A4EA-F308-C54E9BC15860}"/>
              </a:ext>
            </a:extLst>
          </p:cNvPr>
          <p:cNvSpPr/>
          <p:nvPr/>
        </p:nvSpPr>
        <p:spPr>
          <a:xfrm rot="10800000" flipV="1">
            <a:off x="11906054" y="6601001"/>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7446"/>
          <a:stretch/>
        </p:blipFill>
        <p:spPr>
          <a:xfrm>
            <a:off x="9144000" y="0"/>
            <a:ext cx="5486400" cy="8229600"/>
          </a:xfrm>
          <a:prstGeom prst="rect">
            <a:avLst/>
          </a:prstGeom>
        </p:spPr>
      </p:pic>
      <p:sp>
        <p:nvSpPr>
          <p:cNvPr id="3" name="Text 0"/>
          <p:cNvSpPr/>
          <p:nvPr/>
        </p:nvSpPr>
        <p:spPr>
          <a:xfrm>
            <a:off x="652388" y="4114800"/>
            <a:ext cx="7556421" cy="1417558"/>
          </a:xfrm>
          <a:prstGeom prst="rect">
            <a:avLst/>
          </a:prstGeom>
          <a:noFill/>
          <a:ln/>
        </p:spPr>
        <p:txBody>
          <a:bodyPr wrap="square" lIns="0" tIns="0" rIns="0" bIns="0" rtlCol="0" anchor="t"/>
          <a:lstStyle/>
          <a:p>
            <a:pPr marL="0" indent="0">
              <a:lnSpc>
                <a:spcPts val="5550"/>
              </a:lnSpc>
              <a:buNone/>
            </a:pPr>
            <a:r>
              <a:rPr lang="en-US" sz="4000" b="1" dirty="0">
                <a:solidFill>
                  <a:srgbClr val="F94CAF"/>
                </a:solidFill>
                <a:latin typeface="Inter Bold" pitchFamily="34" charset="0"/>
                <a:ea typeface="Inter Bold" pitchFamily="34" charset="-122"/>
                <a:cs typeface="Inter Bold" pitchFamily="34" charset="-120"/>
              </a:rPr>
              <a:t>Start Your Foodie Journey Today</a:t>
            </a:r>
            <a:endParaRPr lang="en-US" sz="4000" dirty="0"/>
          </a:p>
        </p:txBody>
      </p:sp>
      <p:sp>
        <p:nvSpPr>
          <p:cNvPr id="4" name="Text 1"/>
          <p:cNvSpPr/>
          <p:nvPr/>
        </p:nvSpPr>
        <p:spPr>
          <a:xfrm>
            <a:off x="652388" y="5580280"/>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Inter" pitchFamily="34" charset="0"/>
                <a:ea typeface="Inter" pitchFamily="34" charset="-122"/>
                <a:cs typeface="Inter" pitchFamily="34" charset="-120"/>
              </a:rPr>
              <a:t>Ready to experience the difference of fresh, organic produce delivered straight to your door? Visit our website to browse our selection, create an account, and begin your Foodie journey today. Let's nourish ourselves and support a sustainable future together.</a:t>
            </a:r>
            <a:endParaRPr lang="en-US" sz="1750" dirty="0"/>
          </a:p>
        </p:txBody>
      </p:sp>
      <p:sp>
        <p:nvSpPr>
          <p:cNvPr id="5" name="Text 0">
            <a:extLst>
              <a:ext uri="{FF2B5EF4-FFF2-40B4-BE49-F238E27FC236}">
                <a16:creationId xmlns:a16="http://schemas.microsoft.com/office/drawing/2014/main" id="{3F27A557-1036-E518-BD67-25BB3D6547B4}"/>
              </a:ext>
            </a:extLst>
          </p:cNvPr>
          <p:cNvSpPr/>
          <p:nvPr/>
        </p:nvSpPr>
        <p:spPr>
          <a:xfrm>
            <a:off x="518475" y="568042"/>
            <a:ext cx="8154185" cy="2126337"/>
          </a:xfrm>
          <a:prstGeom prst="rect">
            <a:avLst/>
          </a:prstGeom>
          <a:noFill/>
          <a:ln/>
        </p:spPr>
        <p:txBody>
          <a:bodyPr wrap="square" lIns="0" tIns="0" rIns="0" bIns="0" rtlCol="0" anchor="t"/>
          <a:lstStyle/>
          <a:p>
            <a:pPr marL="0" indent="0" algn="ctr">
              <a:lnSpc>
                <a:spcPts val="5550"/>
              </a:lnSpc>
              <a:buNone/>
            </a:pPr>
            <a:r>
              <a:rPr lang="en-US" sz="4000" b="1" dirty="0">
                <a:solidFill>
                  <a:srgbClr val="F94CAF"/>
                </a:solidFill>
                <a:latin typeface="Inter Bold" pitchFamily="34" charset="0"/>
                <a:ea typeface="Inter Bold" pitchFamily="34" charset="-122"/>
                <a:cs typeface="Inter Bold" pitchFamily="34" charset="-120"/>
              </a:rPr>
              <a:t>Join the Foodie Community:</a:t>
            </a:r>
          </a:p>
          <a:p>
            <a:pPr marL="0" indent="0" algn="ctr">
              <a:lnSpc>
                <a:spcPts val="5550"/>
              </a:lnSpc>
              <a:buNone/>
            </a:pPr>
            <a:r>
              <a:rPr lang="en-US" sz="4000" b="1" dirty="0">
                <a:solidFill>
                  <a:srgbClr val="F94CAF"/>
                </a:solidFill>
                <a:latin typeface="Inter Bold" pitchFamily="34" charset="0"/>
                <a:ea typeface="Inter Bold" pitchFamily="34" charset="-122"/>
                <a:cs typeface="Inter Bold" pitchFamily="34" charset="-120"/>
              </a:rPr>
              <a:t>                Be a Part of Something Good</a:t>
            </a:r>
            <a:endParaRPr lang="en-US" sz="4000" dirty="0"/>
          </a:p>
        </p:txBody>
      </p:sp>
      <p:sp>
        <p:nvSpPr>
          <p:cNvPr id="6" name="Text 1">
            <a:extLst>
              <a:ext uri="{FF2B5EF4-FFF2-40B4-BE49-F238E27FC236}">
                <a16:creationId xmlns:a16="http://schemas.microsoft.com/office/drawing/2014/main" id="{89AFE60B-D230-6A04-58A0-4558D6BF1EFB}"/>
              </a:ext>
            </a:extLst>
          </p:cNvPr>
          <p:cNvSpPr/>
          <p:nvPr/>
        </p:nvSpPr>
        <p:spPr>
          <a:xfrm>
            <a:off x="652388" y="2073593"/>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AD1E6"/>
                </a:solidFill>
                <a:latin typeface="Inter" pitchFamily="34" charset="0"/>
                <a:ea typeface="Inter" pitchFamily="34" charset="-122"/>
                <a:cs typeface="Inter" pitchFamily="34" charset="-120"/>
              </a:rPr>
              <a:t>At Foodie, we are more than just an online marketplace.</a:t>
            </a:r>
            <a:endParaRPr lang="en-US" sz="1750" dirty="0"/>
          </a:p>
        </p:txBody>
      </p:sp>
      <p:sp>
        <p:nvSpPr>
          <p:cNvPr id="7" name="Text 2">
            <a:extLst>
              <a:ext uri="{FF2B5EF4-FFF2-40B4-BE49-F238E27FC236}">
                <a16:creationId xmlns:a16="http://schemas.microsoft.com/office/drawing/2014/main" id="{77C01F65-3AE4-B3CE-5C56-9699C3136FC8}"/>
              </a:ext>
            </a:extLst>
          </p:cNvPr>
          <p:cNvSpPr/>
          <p:nvPr/>
        </p:nvSpPr>
        <p:spPr>
          <a:xfrm>
            <a:off x="652388" y="2515791"/>
            <a:ext cx="7556421"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DAD1E6"/>
                </a:solidFill>
                <a:latin typeface="Inter" pitchFamily="34" charset="0"/>
                <a:ea typeface="Inter" pitchFamily="34" charset="-122"/>
                <a:cs typeface="Inter" pitchFamily="34" charset="-120"/>
              </a:rPr>
              <a:t>We are a community of individuals committed to healthy eating, sustainable living, and supporting local farmers.</a:t>
            </a:r>
            <a:endParaRPr lang="en-US" sz="1750" dirty="0"/>
          </a:p>
        </p:txBody>
      </p:sp>
      <p:sp>
        <p:nvSpPr>
          <p:cNvPr id="8" name="Text 3">
            <a:extLst>
              <a:ext uri="{FF2B5EF4-FFF2-40B4-BE49-F238E27FC236}">
                <a16:creationId xmlns:a16="http://schemas.microsoft.com/office/drawing/2014/main" id="{598669D1-BF3E-ABDB-2DF7-B5ADF6FF21A1}"/>
              </a:ext>
            </a:extLst>
          </p:cNvPr>
          <p:cNvSpPr/>
          <p:nvPr/>
        </p:nvSpPr>
        <p:spPr>
          <a:xfrm>
            <a:off x="652388" y="332089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AD1E6"/>
                </a:solidFill>
                <a:latin typeface="Inter" pitchFamily="34" charset="0"/>
                <a:ea typeface="Inter" pitchFamily="34" charset="-122"/>
                <a:cs typeface="Inter" pitchFamily="34" charset="-120"/>
              </a:rPr>
              <a:t>Join us on this journey, and let's make a difference together.</a:t>
            </a:r>
            <a:endParaRPr lang="en-US" sz="1750" dirty="0"/>
          </a:p>
        </p:txBody>
      </p:sp>
      <p:sp>
        <p:nvSpPr>
          <p:cNvPr id="9" name="Right Triangle 8">
            <a:extLst>
              <a:ext uri="{FF2B5EF4-FFF2-40B4-BE49-F238E27FC236}">
                <a16:creationId xmlns:a16="http://schemas.microsoft.com/office/drawing/2014/main" id="{6AD937D2-C31C-1C7F-46F4-206586785E9A}"/>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88927" y="1109087"/>
            <a:ext cx="7556421" cy="1417558"/>
          </a:xfrm>
          <a:prstGeom prst="rect">
            <a:avLst/>
          </a:prstGeom>
          <a:noFill/>
          <a:ln/>
        </p:spPr>
        <p:txBody>
          <a:bodyPr wrap="square" lIns="0" tIns="0" rIns="0" bIns="0" rtlCol="0" anchor="t"/>
          <a:lstStyle/>
          <a:p>
            <a:pPr marL="0" indent="0">
              <a:lnSpc>
                <a:spcPts val="5550"/>
              </a:lnSpc>
              <a:buNone/>
            </a:pPr>
            <a:r>
              <a:rPr lang="en-US" sz="6600" b="1" dirty="0">
                <a:solidFill>
                  <a:srgbClr val="00B050"/>
                </a:solidFill>
                <a:effectLst>
                  <a:glow rad="139700">
                    <a:schemeClr val="accent3">
                      <a:satMod val="175000"/>
                      <a:alpha val="40000"/>
                    </a:schemeClr>
                  </a:glow>
                  <a:reflection blurRad="165100" stA="51000" endPos="68000" dist="50800" dir="5400000" sy="-100000" algn="bl" rotWithShape="0"/>
                </a:effectLst>
                <a:latin typeface="Inter Bold" pitchFamily="34" charset="0"/>
                <a:ea typeface="Inter Bold" pitchFamily="34" charset="-122"/>
                <a:cs typeface="Inter Bold" pitchFamily="34" charset="-120"/>
              </a:rPr>
              <a:t>F</a:t>
            </a:r>
            <a:r>
              <a:rPr lang="en-US" sz="6600" b="1" dirty="0">
                <a:solidFill>
                  <a:schemeClr val="accent2">
                    <a:lumMod val="75000"/>
                  </a:schemeClr>
                </a:solidFill>
                <a:effectLst>
                  <a:glow rad="139700">
                    <a:schemeClr val="accent3">
                      <a:satMod val="175000"/>
                      <a:alpha val="40000"/>
                    </a:schemeClr>
                  </a:glow>
                  <a:reflection blurRad="165100" stA="51000" endPos="68000" dist="50800" dir="5400000" sy="-100000" algn="bl" rotWithShape="0"/>
                </a:effectLst>
                <a:latin typeface="Inter Bold" pitchFamily="34" charset="0"/>
                <a:ea typeface="Inter Bold" pitchFamily="34" charset="-122"/>
                <a:cs typeface="Inter Bold" pitchFamily="34" charset="-120"/>
              </a:rPr>
              <a:t>oo</a:t>
            </a:r>
            <a:r>
              <a:rPr lang="en-US" sz="6600" b="1" dirty="0">
                <a:solidFill>
                  <a:srgbClr val="00B050"/>
                </a:solidFill>
                <a:effectLst>
                  <a:glow rad="139700">
                    <a:schemeClr val="accent3">
                      <a:satMod val="175000"/>
                      <a:alpha val="40000"/>
                    </a:schemeClr>
                  </a:glow>
                  <a:reflection blurRad="165100" stA="51000" endPos="68000" dist="50800" dir="5400000" sy="-100000" algn="bl" rotWithShape="0"/>
                </a:effectLst>
                <a:latin typeface="Inter Bold" pitchFamily="34" charset="0"/>
                <a:ea typeface="Inter Bold" pitchFamily="34" charset="-122"/>
                <a:cs typeface="Inter Bold" pitchFamily="34" charset="-120"/>
              </a:rPr>
              <a:t>die</a:t>
            </a:r>
            <a:r>
              <a:rPr lang="en-US" sz="6600" b="1" dirty="0">
                <a:solidFill>
                  <a:srgbClr val="00B050"/>
                </a:solidFill>
                <a:effectLst>
                  <a:glow rad="228600">
                    <a:schemeClr val="accent2">
                      <a:satMod val="175000"/>
                      <a:alpha val="40000"/>
                    </a:schemeClr>
                  </a:glow>
                  <a:reflection blurRad="165100" stA="51000" endPos="68000" dist="50800" dir="5400000" sy="-100000" algn="bl" rotWithShape="0"/>
                </a:effectLst>
                <a:latin typeface="Inter Bold" pitchFamily="34" charset="0"/>
                <a:ea typeface="Inter Bold" pitchFamily="34" charset="-122"/>
                <a:cs typeface="Inter Bold" pitchFamily="34" charset="-120"/>
              </a:rPr>
              <a:t> </a:t>
            </a:r>
            <a:r>
              <a:rPr lang="en-US" sz="6000" b="1" dirty="0">
                <a:solidFill>
                  <a:srgbClr val="FF0000"/>
                </a:solidFill>
                <a:effectLst>
                  <a:glow rad="228600">
                    <a:schemeClr val="accent1">
                      <a:satMod val="175000"/>
                      <a:alpha val="40000"/>
                    </a:schemeClr>
                  </a:glow>
                  <a:reflection blurRad="165100" stA="51000" endPos="68000" dist="50800" dir="5400000" sy="-100000" algn="bl" rotWithShape="0"/>
                </a:effectLst>
                <a:latin typeface="Inter Bold" pitchFamily="34" charset="0"/>
                <a:ea typeface="Inter Bold" pitchFamily="34" charset="-122"/>
                <a:cs typeface="Inter Bold" pitchFamily="34" charset="-120"/>
              </a:rPr>
              <a:t>:</a:t>
            </a:r>
            <a:r>
              <a:rPr lang="en-US" sz="4800" b="1" dirty="0">
                <a:solidFill>
                  <a:srgbClr val="F94CAF"/>
                </a:solidFill>
                <a:effectLst>
                  <a:glow rad="228600">
                    <a:schemeClr val="accent1">
                      <a:satMod val="175000"/>
                      <a:alpha val="40000"/>
                    </a:schemeClr>
                  </a:glow>
                  <a:reflection blurRad="165100" stA="51000" endPos="68000" dist="50800" dir="5400000" sy="-100000" algn="bl" rotWithShape="0"/>
                </a:effectLst>
                <a:latin typeface="Inter Bold" pitchFamily="34" charset="0"/>
                <a:ea typeface="Inter Bold" pitchFamily="34" charset="-122"/>
                <a:cs typeface="Inter Bold" pitchFamily="34" charset="-120"/>
              </a:rPr>
              <a:t>  Your Organic Food Marketplace</a:t>
            </a:r>
            <a:endParaRPr lang="en-US" sz="4800" dirty="0">
              <a:effectLst>
                <a:glow rad="228600">
                  <a:schemeClr val="accent1">
                    <a:satMod val="175000"/>
                    <a:alpha val="40000"/>
                  </a:schemeClr>
                </a:glow>
                <a:reflection blurRad="165100" stA="51000" endPos="68000" dist="50800" dir="5400000" sy="-100000" algn="bl" rotWithShape="0"/>
              </a:effectLst>
            </a:endParaRPr>
          </a:p>
        </p:txBody>
      </p:sp>
      <p:sp>
        <p:nvSpPr>
          <p:cNvPr id="4" name="Text 1"/>
          <p:cNvSpPr/>
          <p:nvPr/>
        </p:nvSpPr>
        <p:spPr>
          <a:xfrm>
            <a:off x="850352" y="523293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AD1E6"/>
                </a:solidFill>
                <a:latin typeface="Inter" pitchFamily="34" charset="0"/>
                <a:ea typeface="Inter" pitchFamily="34" charset="-122"/>
                <a:cs typeface="Inter" pitchFamily="34" charset="-120"/>
              </a:rPr>
              <a:t>Fresh, organic produce and natural foods.</a:t>
            </a:r>
            <a:endParaRPr lang="en-US" sz="1750" dirty="0"/>
          </a:p>
        </p:txBody>
      </p:sp>
      <p:sp>
        <p:nvSpPr>
          <p:cNvPr id="5" name="Text 2"/>
          <p:cNvSpPr/>
          <p:nvPr/>
        </p:nvSpPr>
        <p:spPr>
          <a:xfrm>
            <a:off x="850352" y="5675132"/>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AD1E6"/>
                </a:solidFill>
                <a:latin typeface="Inter" pitchFamily="34" charset="0"/>
                <a:ea typeface="Inter" pitchFamily="34" charset="-122"/>
                <a:cs typeface="Inter" pitchFamily="34" charset="-120"/>
              </a:rPr>
              <a:t>High-quality, sustainably sourced ingredients.</a:t>
            </a:r>
            <a:endParaRPr lang="en-US" sz="1750" dirty="0"/>
          </a:p>
        </p:txBody>
      </p:sp>
      <p:sp>
        <p:nvSpPr>
          <p:cNvPr id="6" name="Text 3"/>
          <p:cNvSpPr/>
          <p:nvPr/>
        </p:nvSpPr>
        <p:spPr>
          <a:xfrm>
            <a:off x="850352" y="6117330"/>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AD1E6"/>
                </a:solidFill>
                <a:latin typeface="Inter" pitchFamily="34" charset="0"/>
                <a:ea typeface="Inter" pitchFamily="34" charset="-122"/>
                <a:cs typeface="Inter" pitchFamily="34" charset="-120"/>
              </a:rPr>
              <a:t>Delivered straight to your doorstep.</a:t>
            </a:r>
            <a:endParaRPr lang="en-US" sz="1750" dirty="0"/>
          </a:p>
        </p:txBody>
      </p:sp>
      <p:sp>
        <p:nvSpPr>
          <p:cNvPr id="7" name="Text 4"/>
          <p:cNvSpPr/>
          <p:nvPr/>
        </p:nvSpPr>
        <p:spPr>
          <a:xfrm>
            <a:off x="850352" y="6559528"/>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DAD1E6"/>
                </a:solidFill>
                <a:latin typeface="Inter" pitchFamily="34" charset="0"/>
                <a:ea typeface="Inter" pitchFamily="34" charset="-122"/>
                <a:cs typeface="Inter" pitchFamily="34" charset="-120"/>
              </a:rPr>
              <a:t>Healthy eating and supporting local farmers.</a:t>
            </a:r>
            <a:endParaRPr lang="en-US" sz="1750" dirty="0"/>
          </a:p>
        </p:txBody>
      </p:sp>
      <p:sp>
        <p:nvSpPr>
          <p:cNvPr id="8" name="TextBox 7">
            <a:extLst>
              <a:ext uri="{FF2B5EF4-FFF2-40B4-BE49-F238E27FC236}">
                <a16:creationId xmlns:a16="http://schemas.microsoft.com/office/drawing/2014/main" id="{BF7CDD86-00F4-77B5-5255-6D6A85578268}"/>
              </a:ext>
            </a:extLst>
          </p:cNvPr>
          <p:cNvSpPr txBox="1"/>
          <p:nvPr/>
        </p:nvSpPr>
        <p:spPr>
          <a:xfrm>
            <a:off x="793790" y="3026005"/>
            <a:ext cx="7352907" cy="1631216"/>
          </a:xfrm>
          <a:prstGeom prst="rect">
            <a:avLst/>
          </a:prstGeom>
          <a:noFill/>
        </p:spPr>
        <p:txBody>
          <a:bodyPr wrap="square" rtlCol="0">
            <a:spAutoFit/>
          </a:bodyPr>
          <a:lstStyle/>
          <a:p>
            <a:r>
              <a:rPr lang="en-US" sz="2000" dirty="0">
                <a:solidFill>
                  <a:schemeClr val="bg2"/>
                </a:solidFill>
                <a:latin typeface="Nobile" pitchFamily="34" charset="0"/>
                <a:ea typeface="Nobile" pitchFamily="34" charset="-122"/>
                <a:cs typeface="Nobile" pitchFamily="34" charset="-120"/>
              </a:rPr>
              <a:t>Welcome to Foodie, your one-stop shop for the freshest, most sustainable organic produce. We're passionate about connecting you with the best quality food, grown with care and delivered straight to your door.</a:t>
            </a:r>
            <a:endParaRPr lang="en-US" sz="2000" dirty="0">
              <a:solidFill>
                <a:schemeClr val="bg2"/>
              </a:solidFill>
            </a:endParaRPr>
          </a:p>
          <a:p>
            <a:endParaRPr lang="en-IN" sz="2000" dirty="0">
              <a:solidFill>
                <a:schemeClr val="bg2"/>
              </a:solidFill>
            </a:endParaRPr>
          </a:p>
        </p:txBody>
      </p:sp>
      <p:sp>
        <p:nvSpPr>
          <p:cNvPr id="9" name="Right Triangle 8">
            <a:extLst>
              <a:ext uri="{FF2B5EF4-FFF2-40B4-BE49-F238E27FC236}">
                <a16:creationId xmlns:a16="http://schemas.microsoft.com/office/drawing/2014/main" id="{A4953FF2-9A07-4CE8-7B64-BD034ECBDA61}"/>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4971435" y="4882619"/>
            <a:ext cx="6059027" cy="1927549"/>
          </a:xfrm>
          <a:prstGeom prst="rect">
            <a:avLst/>
          </a:prstGeom>
          <a:noFill/>
          <a:ln/>
        </p:spPr>
        <p:txBody>
          <a:bodyPr wrap="non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F94CAF"/>
                </a:solidFill>
                <a:effectLst/>
                <a:uLnTx/>
                <a:uFillTx/>
                <a:latin typeface="Bernard MT Condensed" panose="02050806060905020404" pitchFamily="18" charset="0"/>
                <a:ea typeface="Inconsolata Bold" pitchFamily="1" charset="0"/>
                <a:cs typeface="Inconsolata Bold" pitchFamily="34" charset="-120"/>
              </a:rPr>
              <a:t>Thank You</a:t>
            </a:r>
            <a:endParaRPr kumimoji="0" lang="en-US" sz="7200" b="0" i="0" u="none" strike="noStrike" kern="1200" cap="none" spc="0" normalizeH="0" baseline="0" noProof="0" dirty="0">
              <a:ln>
                <a:noFill/>
              </a:ln>
              <a:solidFill>
                <a:prstClr val="black"/>
              </a:solidFill>
              <a:effectLst/>
              <a:uLnTx/>
              <a:uFillTx/>
              <a:latin typeface="Bernard MT Condensed" panose="02050806060905020404" pitchFamily="18" charset="0"/>
              <a:ea typeface="Inconsolata Bold" pitchFamily="1" charset="0"/>
            </a:endParaRPr>
          </a:p>
        </p:txBody>
      </p:sp>
      <p:sp>
        <p:nvSpPr>
          <p:cNvPr id="4" name="Right Triangle 3">
            <a:extLst>
              <a:ext uri="{FF2B5EF4-FFF2-40B4-BE49-F238E27FC236}">
                <a16:creationId xmlns:a16="http://schemas.microsoft.com/office/drawing/2014/main" id="{CB0BE182-4FA6-4A34-5F06-E706559E7FEF}"/>
              </a:ext>
            </a:extLst>
          </p:cNvPr>
          <p:cNvSpPr/>
          <p:nvPr/>
        </p:nvSpPr>
        <p:spPr>
          <a:xfrm rot="10800000" flipV="1">
            <a:off x="11906054" y="6601001"/>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Triangle 4">
            <a:extLst>
              <a:ext uri="{FF2B5EF4-FFF2-40B4-BE49-F238E27FC236}">
                <a16:creationId xmlns:a16="http://schemas.microsoft.com/office/drawing/2014/main" id="{BD0DB58A-4942-A7B0-B583-28C7747BFCBB}"/>
              </a:ext>
            </a:extLst>
          </p:cNvPr>
          <p:cNvSpPr/>
          <p:nvPr/>
        </p:nvSpPr>
        <p:spPr>
          <a:xfrm rot="10800000" flipH="1" flipV="1">
            <a:off x="0" y="6598385"/>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0B3DA9E4-522F-D64C-6C7A-2EA4613F8832}"/>
              </a:ext>
            </a:extLst>
          </p:cNvPr>
          <p:cNvSpPr/>
          <p:nvPr/>
        </p:nvSpPr>
        <p:spPr>
          <a:xfrm flipV="1">
            <a:off x="0" y="2835235"/>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ight Triangle 6">
            <a:extLst>
              <a:ext uri="{FF2B5EF4-FFF2-40B4-BE49-F238E27FC236}">
                <a16:creationId xmlns:a16="http://schemas.microsoft.com/office/drawing/2014/main" id="{41360718-01C7-56C7-5079-4AD4151E3D68}"/>
              </a:ext>
            </a:extLst>
          </p:cNvPr>
          <p:cNvSpPr/>
          <p:nvPr/>
        </p:nvSpPr>
        <p:spPr>
          <a:xfrm flipH="1" flipV="1">
            <a:off x="11906053" y="2835235"/>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6529"/>
          <a:stretch/>
        </p:blipFill>
        <p:spPr>
          <a:xfrm>
            <a:off x="0" y="0"/>
            <a:ext cx="14630400" cy="8224538"/>
          </a:xfrm>
          <a:prstGeom prst="rect">
            <a:avLst/>
          </a:prstGeom>
        </p:spPr>
      </p:pic>
      <p:sp>
        <p:nvSpPr>
          <p:cNvPr id="3" name="Shape 0"/>
          <p:cNvSpPr/>
          <p:nvPr/>
        </p:nvSpPr>
        <p:spPr>
          <a:xfrm>
            <a:off x="0" y="-5062"/>
            <a:ext cx="14630400" cy="8229600"/>
          </a:xfrm>
          <a:prstGeom prst="rect">
            <a:avLst/>
          </a:prstGeom>
          <a:solidFill>
            <a:srgbClr val="241631">
              <a:alpha val="80000"/>
            </a:srgbClr>
          </a:solidFill>
          <a:ln/>
        </p:spPr>
        <p:txBody>
          <a:bodyPr/>
          <a:lstStyle/>
          <a:p>
            <a:endParaRPr lang="en-IN" dirty="0"/>
          </a:p>
        </p:txBody>
      </p:sp>
      <p:sp>
        <p:nvSpPr>
          <p:cNvPr id="4" name="Text 1"/>
          <p:cNvSpPr/>
          <p:nvPr/>
        </p:nvSpPr>
        <p:spPr>
          <a:xfrm>
            <a:off x="656132" y="3065714"/>
            <a:ext cx="13042821" cy="1417558"/>
          </a:xfrm>
          <a:prstGeom prst="rect">
            <a:avLst/>
          </a:prstGeom>
          <a:noFill/>
          <a:ln/>
        </p:spPr>
        <p:txBody>
          <a:bodyPr wrap="square" lIns="0" tIns="0" rIns="0" bIns="0" rtlCol="0" anchor="t"/>
          <a:lstStyle/>
          <a:p>
            <a:pPr marL="0" indent="0">
              <a:lnSpc>
                <a:spcPts val="5550"/>
              </a:lnSpc>
              <a:buNone/>
            </a:pPr>
            <a:r>
              <a:rPr lang="en-US" sz="4400" b="1" dirty="0">
                <a:solidFill>
                  <a:srgbClr val="F94CAF"/>
                </a:solidFill>
                <a:latin typeface="Inter Bold" pitchFamily="34" charset="0"/>
                <a:ea typeface="Inter Bold" pitchFamily="34" charset="-122"/>
                <a:cs typeface="Inter Bold" pitchFamily="34" charset="-120"/>
              </a:rPr>
              <a:t>Connecting Food Lovers with Organic Goodness</a:t>
            </a:r>
            <a:endParaRPr lang="en-US" sz="4400" dirty="0"/>
          </a:p>
        </p:txBody>
      </p:sp>
      <p:sp>
        <p:nvSpPr>
          <p:cNvPr id="5" name="Text 2"/>
          <p:cNvSpPr/>
          <p:nvPr/>
        </p:nvSpPr>
        <p:spPr>
          <a:xfrm>
            <a:off x="660385" y="438828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ter Bold" pitchFamily="34" charset="0"/>
                <a:ea typeface="Inter Bold" pitchFamily="34" charset="-122"/>
                <a:cs typeface="Inter Bold" pitchFamily="34" charset="-120"/>
              </a:rPr>
              <a:t>About Foodie</a:t>
            </a:r>
            <a:endParaRPr lang="en-US" sz="2200" dirty="0"/>
          </a:p>
        </p:txBody>
      </p:sp>
      <p:sp>
        <p:nvSpPr>
          <p:cNvPr id="6" name="Text 3"/>
          <p:cNvSpPr/>
          <p:nvPr/>
        </p:nvSpPr>
        <p:spPr>
          <a:xfrm>
            <a:off x="656132" y="5047288"/>
            <a:ext cx="3721649"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Inter" pitchFamily="34" charset="0"/>
                <a:ea typeface="Inter" pitchFamily="34" charset="-122"/>
                <a:cs typeface="Inter" pitchFamily="34" charset="-120"/>
              </a:rPr>
              <a:t>Foodie is an online marketplace that connects consumers with local farmers and organic food producers. We offer a wide selection of fresh fruits, vegetables, and other natural products, all carefully sourced and delivered directly to your door.</a:t>
            </a:r>
            <a:endParaRPr lang="en-US" sz="1750" dirty="0"/>
          </a:p>
        </p:txBody>
      </p:sp>
      <p:sp>
        <p:nvSpPr>
          <p:cNvPr id="7" name="Text 4"/>
          <p:cNvSpPr/>
          <p:nvPr/>
        </p:nvSpPr>
        <p:spPr>
          <a:xfrm>
            <a:off x="5350681" y="438828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ter Bold" pitchFamily="34" charset="0"/>
                <a:ea typeface="Inter Bold" pitchFamily="34" charset="-122"/>
                <a:cs typeface="Inter Bold" pitchFamily="34" charset="-120"/>
              </a:rPr>
              <a:t>Our Mission</a:t>
            </a:r>
            <a:endParaRPr lang="en-US" sz="2200" dirty="0"/>
          </a:p>
        </p:txBody>
      </p:sp>
      <p:sp>
        <p:nvSpPr>
          <p:cNvPr id="8" name="Text 5"/>
          <p:cNvSpPr/>
          <p:nvPr/>
        </p:nvSpPr>
        <p:spPr>
          <a:xfrm>
            <a:off x="5350681" y="5094422"/>
            <a:ext cx="3929038"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Inter" pitchFamily="34" charset="0"/>
                <a:ea typeface="Inter" pitchFamily="34" charset="-122"/>
                <a:cs typeface="Inter" pitchFamily="34" charset="-120"/>
              </a:rPr>
              <a:t>Our mission is to make healthy eating accessible to everyone. We believe in supporting sustainable farming practices and promoting the benefits of organic food. We strive to create a platform where consumers can trust the quality and origin of their food.</a:t>
            </a:r>
            <a:endParaRPr lang="en-US" sz="1750" dirty="0"/>
          </a:p>
        </p:txBody>
      </p:sp>
      <p:sp>
        <p:nvSpPr>
          <p:cNvPr id="9" name="Text 2">
            <a:extLst>
              <a:ext uri="{FF2B5EF4-FFF2-40B4-BE49-F238E27FC236}">
                <a16:creationId xmlns:a16="http://schemas.microsoft.com/office/drawing/2014/main" id="{EC527315-5028-7E9D-A6F9-0CEFEB7D544E}"/>
              </a:ext>
            </a:extLst>
          </p:cNvPr>
          <p:cNvSpPr/>
          <p:nvPr/>
        </p:nvSpPr>
        <p:spPr>
          <a:xfrm>
            <a:off x="10518374" y="438464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ter Bold" pitchFamily="34" charset="0"/>
                <a:ea typeface="Inter Bold" pitchFamily="34" charset="-122"/>
              </a:rPr>
              <a:t>Commitment to Quality</a:t>
            </a:r>
            <a:endParaRPr lang="en-US" sz="2200" dirty="0"/>
          </a:p>
        </p:txBody>
      </p:sp>
      <p:sp>
        <p:nvSpPr>
          <p:cNvPr id="10" name="Text 5">
            <a:extLst>
              <a:ext uri="{FF2B5EF4-FFF2-40B4-BE49-F238E27FC236}">
                <a16:creationId xmlns:a16="http://schemas.microsoft.com/office/drawing/2014/main" id="{71B42D67-87AD-8EA9-8CFB-88F7FEE3528A}"/>
              </a:ext>
            </a:extLst>
          </p:cNvPr>
          <p:cNvSpPr/>
          <p:nvPr/>
        </p:nvSpPr>
        <p:spPr>
          <a:xfrm>
            <a:off x="10518374" y="5042684"/>
            <a:ext cx="3929038" cy="1814513"/>
          </a:xfrm>
          <a:prstGeom prst="rect">
            <a:avLst/>
          </a:prstGeom>
          <a:noFill/>
          <a:ln/>
        </p:spPr>
        <p:txBody>
          <a:bodyPr wrap="square" lIns="0" tIns="0" rIns="0" bIns="0" rtlCol="0" anchor="t"/>
          <a:lstStyle/>
          <a:p>
            <a:pPr marL="0" indent="0">
              <a:lnSpc>
                <a:spcPts val="2850"/>
              </a:lnSpc>
              <a:buNone/>
            </a:pPr>
            <a:r>
              <a:rPr lang="en-US" sz="1750" dirty="0">
                <a:solidFill>
                  <a:schemeClr val="bg2"/>
                </a:solidFill>
                <a:latin typeface="Nobile" pitchFamily="34" charset="0"/>
                <a:ea typeface="Nobile" pitchFamily="34" charset="-122"/>
                <a:cs typeface="Nobile" pitchFamily="34" charset="-120"/>
              </a:rPr>
              <a:t>Our commitment to sustainability extends beyond organic practices. We source our produce from local farms committed to organic practices, ensuring the highest quality and freshest ingredients.</a:t>
            </a:r>
            <a:endParaRPr lang="en-US" sz="1750" dirty="0">
              <a:solidFill>
                <a:schemeClr val="bg2"/>
              </a:solidFill>
            </a:endParaRPr>
          </a:p>
        </p:txBody>
      </p:sp>
      <p:pic>
        <p:nvPicPr>
          <p:cNvPr id="11" name="Picture 10">
            <a:extLst>
              <a:ext uri="{FF2B5EF4-FFF2-40B4-BE49-F238E27FC236}">
                <a16:creationId xmlns:a16="http://schemas.microsoft.com/office/drawing/2014/main" id="{527851B0-2ADB-F8F7-E860-60D05FA7C1F0}"/>
              </a:ext>
            </a:extLst>
          </p:cNvPr>
          <p:cNvPicPr>
            <a:picLocks noChangeAspect="1"/>
          </p:cNvPicPr>
          <p:nvPr/>
        </p:nvPicPr>
        <p:blipFill>
          <a:blip r:embed="rId4"/>
          <a:stretch>
            <a:fillRect/>
          </a:stretch>
        </p:blipFill>
        <p:spPr>
          <a:xfrm>
            <a:off x="0" y="-5062"/>
            <a:ext cx="14630400" cy="2834640"/>
          </a:xfrm>
          <a:prstGeom prst="rect">
            <a:avLst/>
          </a:prstGeom>
        </p:spPr>
      </p:pic>
      <p:sp>
        <p:nvSpPr>
          <p:cNvPr id="12" name="TextBox 11">
            <a:extLst>
              <a:ext uri="{FF2B5EF4-FFF2-40B4-BE49-F238E27FC236}">
                <a16:creationId xmlns:a16="http://schemas.microsoft.com/office/drawing/2014/main" id="{7DB194B6-4EAF-01B3-A9F5-7D13E8E755FC}"/>
              </a:ext>
            </a:extLst>
          </p:cNvPr>
          <p:cNvSpPr txBox="1"/>
          <p:nvPr/>
        </p:nvSpPr>
        <p:spPr>
          <a:xfrm>
            <a:off x="656132" y="3727081"/>
            <a:ext cx="11758969" cy="400110"/>
          </a:xfrm>
          <a:prstGeom prst="rect">
            <a:avLst/>
          </a:prstGeom>
          <a:noFill/>
        </p:spPr>
        <p:txBody>
          <a:bodyPr wrap="square" rtlCol="0">
            <a:spAutoFit/>
          </a:bodyPr>
          <a:lstStyle/>
          <a:p>
            <a:r>
              <a:rPr lang="en-US" sz="2000" b="1" dirty="0">
                <a:solidFill>
                  <a:srgbClr val="CC0099"/>
                </a:solidFill>
                <a:latin typeface="Fraunces Extra Bold" pitchFamily="34" charset="0"/>
                <a:ea typeface="Fraunces Extra Bold" pitchFamily="34" charset="-122"/>
                <a:cs typeface="Fraunces Extra Bold" pitchFamily="34" charset="-120"/>
              </a:rPr>
              <a:t>Our Mission:</a:t>
            </a:r>
            <a:r>
              <a:rPr lang="en-US" sz="2000" b="1" dirty="0">
                <a:solidFill>
                  <a:schemeClr val="bg1">
                    <a:lumMod val="65000"/>
                  </a:schemeClr>
                </a:solidFill>
                <a:latin typeface="Fraunces Extra Bold" pitchFamily="34" charset="0"/>
                <a:ea typeface="Fraunces Extra Bold" pitchFamily="34" charset="-122"/>
                <a:cs typeface="Fraunces Extra Bold" pitchFamily="34" charset="-120"/>
              </a:rPr>
              <a:t> Bringing Fresh, Sustainable Produce to Your Doorstep</a:t>
            </a:r>
            <a:endParaRPr lang="en-US" sz="2000" dirty="0">
              <a:solidFill>
                <a:schemeClr val="bg1">
                  <a:lumMod val="65000"/>
                </a:schemeClr>
              </a:solidFill>
            </a:endParaRPr>
          </a:p>
        </p:txBody>
      </p:sp>
      <p:sp>
        <p:nvSpPr>
          <p:cNvPr id="13" name="Right Triangle 12">
            <a:extLst>
              <a:ext uri="{FF2B5EF4-FFF2-40B4-BE49-F238E27FC236}">
                <a16:creationId xmlns:a16="http://schemas.microsoft.com/office/drawing/2014/main" id="{550E2281-361A-590F-6264-D625FCBF94C6}"/>
              </a:ext>
            </a:extLst>
          </p:cNvPr>
          <p:cNvSpPr/>
          <p:nvPr/>
        </p:nvSpPr>
        <p:spPr>
          <a:xfrm rot="10800000" flipV="1">
            <a:off x="11906054" y="6601001"/>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11214"/>
          <a:stretch/>
        </p:blipFill>
        <p:spPr>
          <a:xfrm>
            <a:off x="9144000" y="0"/>
            <a:ext cx="5486400" cy="8229600"/>
          </a:xfrm>
          <a:prstGeom prst="rect">
            <a:avLst/>
          </a:prstGeom>
        </p:spPr>
      </p:pic>
      <p:sp>
        <p:nvSpPr>
          <p:cNvPr id="3" name="Text 0"/>
          <p:cNvSpPr/>
          <p:nvPr/>
        </p:nvSpPr>
        <p:spPr>
          <a:xfrm>
            <a:off x="1120617" y="1009132"/>
            <a:ext cx="5311616" cy="663893"/>
          </a:xfrm>
          <a:prstGeom prst="rect">
            <a:avLst/>
          </a:prstGeom>
          <a:noFill/>
          <a:ln/>
        </p:spPr>
        <p:txBody>
          <a:bodyPr wrap="none" lIns="0" tIns="0" rIns="0" bIns="0" rtlCol="0" anchor="t"/>
          <a:lstStyle/>
          <a:p>
            <a:pPr marL="0" indent="0">
              <a:lnSpc>
                <a:spcPts val="5200"/>
              </a:lnSpc>
              <a:buNone/>
            </a:pPr>
            <a:r>
              <a:rPr lang="en-US" sz="4150" b="1" dirty="0">
                <a:solidFill>
                  <a:srgbClr val="F94CAF"/>
                </a:solidFill>
                <a:latin typeface="Inter Bold" pitchFamily="34" charset="0"/>
                <a:ea typeface="Inter Bold" pitchFamily="34" charset="-122"/>
                <a:cs typeface="Inter Bold" pitchFamily="34" charset="-120"/>
              </a:rPr>
              <a:t>Who We Serve</a:t>
            </a:r>
            <a:endParaRPr lang="en-US" sz="4150" dirty="0"/>
          </a:p>
        </p:txBody>
      </p:sp>
      <p:sp>
        <p:nvSpPr>
          <p:cNvPr id="4" name="Shape 1"/>
          <p:cNvSpPr/>
          <p:nvPr/>
        </p:nvSpPr>
        <p:spPr>
          <a:xfrm>
            <a:off x="743545" y="1905357"/>
            <a:ext cx="3722251" cy="3270171"/>
          </a:xfrm>
          <a:prstGeom prst="roundRect">
            <a:avLst>
              <a:gd name="adj" fmla="val 2729"/>
            </a:avLst>
          </a:prstGeom>
          <a:solidFill>
            <a:srgbClr val="433550"/>
          </a:solidFill>
          <a:ln w="7620">
            <a:solidFill>
              <a:srgbClr val="5C4E69"/>
            </a:solidFill>
            <a:prstDash val="solid"/>
          </a:ln>
        </p:spPr>
      </p:sp>
      <p:sp>
        <p:nvSpPr>
          <p:cNvPr id="5" name="Text 2"/>
          <p:cNvSpPr/>
          <p:nvPr/>
        </p:nvSpPr>
        <p:spPr>
          <a:xfrm>
            <a:off x="963573" y="2125385"/>
            <a:ext cx="3282196" cy="663893"/>
          </a:xfrm>
          <a:prstGeom prst="rect">
            <a:avLst/>
          </a:prstGeom>
          <a:noFill/>
          <a:ln/>
        </p:spPr>
        <p:txBody>
          <a:bodyPr wrap="square" lIns="0" tIns="0" rIns="0" bIns="0" rtlCol="0" anchor="t"/>
          <a:lstStyle/>
          <a:p>
            <a:pPr marL="0" indent="0">
              <a:lnSpc>
                <a:spcPts val="2600"/>
              </a:lnSpc>
              <a:buNone/>
            </a:pPr>
            <a:r>
              <a:rPr lang="en-US" sz="2050" b="1" dirty="0">
                <a:solidFill>
                  <a:srgbClr val="FAA1A1"/>
                </a:solidFill>
                <a:latin typeface="Inter Bold" pitchFamily="34" charset="0"/>
                <a:ea typeface="Inter Bold" pitchFamily="34" charset="-122"/>
                <a:cs typeface="Inter Bold" pitchFamily="34" charset="-120"/>
              </a:rPr>
              <a:t>Health-Conscious Individuals</a:t>
            </a:r>
            <a:endParaRPr lang="en-US" sz="2050" dirty="0"/>
          </a:p>
        </p:txBody>
      </p:sp>
      <p:sp>
        <p:nvSpPr>
          <p:cNvPr id="6" name="Text 3"/>
          <p:cNvSpPr/>
          <p:nvPr/>
        </p:nvSpPr>
        <p:spPr>
          <a:xfrm>
            <a:off x="963573" y="2916674"/>
            <a:ext cx="3282196" cy="2038826"/>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Inter" pitchFamily="34" charset="0"/>
                <a:ea typeface="Inter" pitchFamily="34" charset="-122"/>
                <a:cs typeface="Inter" pitchFamily="34" charset="-120"/>
              </a:rPr>
              <a:t>For those seeking nutritious and delicious food options, we offer a curated selection of organic produce and natural products. We prioritize your health and well-being.</a:t>
            </a:r>
            <a:endParaRPr lang="en-US" sz="1650" dirty="0"/>
          </a:p>
        </p:txBody>
      </p:sp>
      <p:sp>
        <p:nvSpPr>
          <p:cNvPr id="7" name="Shape 4"/>
          <p:cNvSpPr/>
          <p:nvPr/>
        </p:nvSpPr>
        <p:spPr>
          <a:xfrm>
            <a:off x="4678204" y="1905357"/>
            <a:ext cx="3722251" cy="3270171"/>
          </a:xfrm>
          <a:prstGeom prst="roundRect">
            <a:avLst>
              <a:gd name="adj" fmla="val 2729"/>
            </a:avLst>
          </a:prstGeom>
          <a:solidFill>
            <a:srgbClr val="433550"/>
          </a:solidFill>
          <a:ln w="7620">
            <a:solidFill>
              <a:srgbClr val="5C4E69"/>
            </a:solidFill>
            <a:prstDash val="solid"/>
          </a:ln>
        </p:spPr>
      </p:sp>
      <p:sp>
        <p:nvSpPr>
          <p:cNvPr id="8" name="Text 5"/>
          <p:cNvSpPr/>
          <p:nvPr/>
        </p:nvSpPr>
        <p:spPr>
          <a:xfrm>
            <a:off x="4898231" y="2125385"/>
            <a:ext cx="2655808" cy="331946"/>
          </a:xfrm>
          <a:prstGeom prst="rect">
            <a:avLst/>
          </a:prstGeom>
          <a:noFill/>
          <a:ln/>
        </p:spPr>
        <p:txBody>
          <a:bodyPr wrap="none" lIns="0" tIns="0" rIns="0" bIns="0" rtlCol="0" anchor="t"/>
          <a:lstStyle/>
          <a:p>
            <a:pPr marL="0" indent="0">
              <a:lnSpc>
                <a:spcPts val="2600"/>
              </a:lnSpc>
              <a:buNone/>
            </a:pPr>
            <a:r>
              <a:rPr lang="en-US" sz="2050" b="1" dirty="0">
                <a:solidFill>
                  <a:srgbClr val="FAA1A1"/>
                </a:solidFill>
                <a:latin typeface="Inter Bold" pitchFamily="34" charset="0"/>
                <a:ea typeface="Inter Bold" pitchFamily="34" charset="-122"/>
                <a:cs typeface="Inter Bold" pitchFamily="34" charset="-120"/>
              </a:rPr>
              <a:t>Families</a:t>
            </a:r>
            <a:endParaRPr lang="en-US" sz="2050" dirty="0"/>
          </a:p>
        </p:txBody>
      </p:sp>
      <p:sp>
        <p:nvSpPr>
          <p:cNvPr id="9" name="Text 6"/>
          <p:cNvSpPr/>
          <p:nvPr/>
        </p:nvSpPr>
        <p:spPr>
          <a:xfrm>
            <a:off x="4898231" y="2584728"/>
            <a:ext cx="3282196" cy="2038826"/>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Inter" pitchFamily="34" charset="0"/>
                <a:ea typeface="Inter" pitchFamily="34" charset="-122"/>
                <a:cs typeface="Inter" pitchFamily="34" charset="-120"/>
              </a:rPr>
              <a:t>We understand the importance of providing healthy food for families. We offer a variety of options to meet diverse dietary needs, ensuring everyone enjoys their meals.</a:t>
            </a:r>
            <a:endParaRPr lang="en-US" sz="1650" dirty="0"/>
          </a:p>
        </p:txBody>
      </p:sp>
      <p:sp>
        <p:nvSpPr>
          <p:cNvPr id="10" name="Shape 7"/>
          <p:cNvSpPr/>
          <p:nvPr/>
        </p:nvSpPr>
        <p:spPr>
          <a:xfrm>
            <a:off x="743545" y="5387935"/>
            <a:ext cx="7656909" cy="1918811"/>
          </a:xfrm>
          <a:prstGeom prst="roundRect">
            <a:avLst>
              <a:gd name="adj" fmla="val 4651"/>
            </a:avLst>
          </a:prstGeom>
          <a:solidFill>
            <a:srgbClr val="433550"/>
          </a:solidFill>
          <a:ln w="7620">
            <a:solidFill>
              <a:srgbClr val="5C4E69"/>
            </a:solidFill>
            <a:prstDash val="solid"/>
          </a:ln>
        </p:spPr>
      </p:sp>
      <p:sp>
        <p:nvSpPr>
          <p:cNvPr id="11" name="Text 8"/>
          <p:cNvSpPr/>
          <p:nvPr/>
        </p:nvSpPr>
        <p:spPr>
          <a:xfrm>
            <a:off x="963573" y="5607963"/>
            <a:ext cx="3835479" cy="331946"/>
          </a:xfrm>
          <a:prstGeom prst="rect">
            <a:avLst/>
          </a:prstGeom>
          <a:noFill/>
          <a:ln/>
        </p:spPr>
        <p:txBody>
          <a:bodyPr wrap="none" lIns="0" tIns="0" rIns="0" bIns="0" rtlCol="0" anchor="t"/>
          <a:lstStyle/>
          <a:p>
            <a:pPr marL="0" indent="0">
              <a:lnSpc>
                <a:spcPts val="2600"/>
              </a:lnSpc>
              <a:buNone/>
            </a:pPr>
            <a:r>
              <a:rPr lang="en-US" sz="2050" b="1" dirty="0">
                <a:solidFill>
                  <a:srgbClr val="FAA1A1"/>
                </a:solidFill>
                <a:latin typeface="Inter Bold" pitchFamily="34" charset="0"/>
                <a:ea typeface="Inter Bold" pitchFamily="34" charset="-122"/>
                <a:cs typeface="Inter Bold" pitchFamily="34" charset="-120"/>
              </a:rPr>
              <a:t>Sustainable Living Advocates</a:t>
            </a:r>
            <a:endParaRPr lang="en-US" sz="2050" dirty="0"/>
          </a:p>
        </p:txBody>
      </p:sp>
      <p:sp>
        <p:nvSpPr>
          <p:cNvPr id="12" name="Text 9"/>
          <p:cNvSpPr/>
          <p:nvPr/>
        </p:nvSpPr>
        <p:spPr>
          <a:xfrm>
            <a:off x="963573" y="6067306"/>
            <a:ext cx="7216854" cy="1019413"/>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Inter" pitchFamily="34" charset="0"/>
                <a:ea typeface="Inter" pitchFamily="34" charset="-122"/>
                <a:cs typeface="Inter" pitchFamily="34" charset="-120"/>
              </a:rPr>
              <a:t>We support individuals who value sustainable practices. By choosing Foodie, you contribute to a more sustainable food system, supporting local farmers and reducing your environmental footprint.</a:t>
            </a:r>
            <a:endParaRPr lang="en-US" sz="1650" dirty="0"/>
          </a:p>
        </p:txBody>
      </p:sp>
      <p:sp>
        <p:nvSpPr>
          <p:cNvPr id="13" name="Right Triangle 12">
            <a:extLst>
              <a:ext uri="{FF2B5EF4-FFF2-40B4-BE49-F238E27FC236}">
                <a16:creationId xmlns:a16="http://schemas.microsoft.com/office/drawing/2014/main" id="{6211513A-9A7A-796D-001D-B631B513F46A}"/>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5778" y="761881"/>
            <a:ext cx="5281255" cy="660202"/>
          </a:xfrm>
          <a:prstGeom prst="rect">
            <a:avLst/>
          </a:prstGeom>
          <a:noFill/>
          <a:ln/>
        </p:spPr>
        <p:txBody>
          <a:bodyPr wrap="none" lIns="0" tIns="0" rIns="0" bIns="0" rtlCol="0" anchor="t"/>
          <a:lstStyle/>
          <a:p>
            <a:pPr marL="0" indent="0">
              <a:lnSpc>
                <a:spcPts val="5150"/>
              </a:lnSpc>
              <a:buNone/>
            </a:pPr>
            <a:r>
              <a:rPr lang="en-US" sz="4150" b="1" dirty="0">
                <a:solidFill>
                  <a:srgbClr val="F94CAF"/>
                </a:solidFill>
                <a:latin typeface="Inter Bold" pitchFamily="34" charset="0"/>
                <a:ea typeface="Inter Bold" pitchFamily="34" charset="-122"/>
                <a:cs typeface="Inter Bold" pitchFamily="34" charset="-120"/>
              </a:rPr>
              <a:t>Product Categories</a:t>
            </a:r>
            <a:endParaRPr lang="en-US" sz="4150" dirty="0"/>
          </a:p>
        </p:txBody>
      </p:sp>
      <p:pic>
        <p:nvPicPr>
          <p:cNvPr id="4" name="Image 1" descr="preencoded.png"/>
          <p:cNvPicPr>
            <a:picLocks noChangeAspect="1"/>
          </p:cNvPicPr>
          <p:nvPr/>
        </p:nvPicPr>
        <p:blipFill>
          <a:blip r:embed="rId4"/>
          <a:stretch>
            <a:fillRect/>
          </a:stretch>
        </p:blipFill>
        <p:spPr>
          <a:xfrm>
            <a:off x="6225778" y="1738908"/>
            <a:ext cx="528042" cy="528042"/>
          </a:xfrm>
          <a:prstGeom prst="rect">
            <a:avLst/>
          </a:prstGeom>
        </p:spPr>
      </p:pic>
      <p:sp>
        <p:nvSpPr>
          <p:cNvPr id="5" name="Text 1"/>
          <p:cNvSpPr/>
          <p:nvPr/>
        </p:nvSpPr>
        <p:spPr>
          <a:xfrm>
            <a:off x="6225778" y="2478167"/>
            <a:ext cx="2640568" cy="330041"/>
          </a:xfrm>
          <a:prstGeom prst="rect">
            <a:avLst/>
          </a:prstGeom>
          <a:noFill/>
          <a:ln/>
        </p:spPr>
        <p:txBody>
          <a:bodyPr wrap="none" lIns="0" tIns="0" rIns="0" bIns="0" rtlCol="0" anchor="t"/>
          <a:lstStyle/>
          <a:p>
            <a:pPr marL="0" indent="0" algn="l">
              <a:lnSpc>
                <a:spcPts val="2550"/>
              </a:lnSpc>
              <a:buNone/>
            </a:pPr>
            <a:r>
              <a:rPr lang="en-US" sz="2050" b="1" dirty="0">
                <a:solidFill>
                  <a:srgbClr val="DAD1E6"/>
                </a:solidFill>
                <a:latin typeface="Inter Bold" pitchFamily="34" charset="0"/>
                <a:ea typeface="Inter Bold" pitchFamily="34" charset="-122"/>
                <a:cs typeface="Inter Bold" pitchFamily="34" charset="-120"/>
              </a:rPr>
              <a:t>Fresh Vegetables</a:t>
            </a:r>
            <a:endParaRPr lang="en-US" sz="2050" dirty="0"/>
          </a:p>
        </p:txBody>
      </p:sp>
      <p:sp>
        <p:nvSpPr>
          <p:cNvPr id="6" name="Text 2"/>
          <p:cNvSpPr/>
          <p:nvPr/>
        </p:nvSpPr>
        <p:spPr>
          <a:xfrm>
            <a:off x="6225778" y="2934891"/>
            <a:ext cx="3472458" cy="135159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Inter" pitchFamily="34" charset="0"/>
                <a:ea typeface="Inter" pitchFamily="34" charset="-122"/>
                <a:cs typeface="Inter" pitchFamily="34" charset="-120"/>
              </a:rPr>
              <a:t>From leafy greens to root vegetables, we offer a wide range of fresh, organic vegetables, harvested at their peak.</a:t>
            </a:r>
            <a:endParaRPr lang="en-US" sz="1650" dirty="0"/>
          </a:p>
        </p:txBody>
      </p:sp>
      <p:pic>
        <p:nvPicPr>
          <p:cNvPr id="7" name="Image 2" descr="preencoded.png"/>
          <p:cNvPicPr>
            <a:picLocks noChangeAspect="1"/>
          </p:cNvPicPr>
          <p:nvPr/>
        </p:nvPicPr>
        <p:blipFill>
          <a:blip r:embed="rId5"/>
          <a:stretch>
            <a:fillRect/>
          </a:stretch>
        </p:blipFill>
        <p:spPr>
          <a:xfrm>
            <a:off x="10015061" y="1738908"/>
            <a:ext cx="528042" cy="528042"/>
          </a:xfrm>
          <a:prstGeom prst="rect">
            <a:avLst/>
          </a:prstGeom>
        </p:spPr>
      </p:pic>
      <p:sp>
        <p:nvSpPr>
          <p:cNvPr id="8" name="Text 3"/>
          <p:cNvSpPr/>
          <p:nvPr/>
        </p:nvSpPr>
        <p:spPr>
          <a:xfrm>
            <a:off x="10015061" y="2478167"/>
            <a:ext cx="2640568" cy="330041"/>
          </a:xfrm>
          <a:prstGeom prst="rect">
            <a:avLst/>
          </a:prstGeom>
          <a:noFill/>
          <a:ln/>
        </p:spPr>
        <p:txBody>
          <a:bodyPr wrap="none" lIns="0" tIns="0" rIns="0" bIns="0" rtlCol="0" anchor="t"/>
          <a:lstStyle/>
          <a:p>
            <a:pPr marL="0" indent="0" algn="l">
              <a:lnSpc>
                <a:spcPts val="2550"/>
              </a:lnSpc>
              <a:buNone/>
            </a:pPr>
            <a:r>
              <a:rPr lang="en-US" sz="2050" b="1" dirty="0">
                <a:solidFill>
                  <a:srgbClr val="DAD1E6"/>
                </a:solidFill>
                <a:latin typeface="Inter Bold" pitchFamily="34" charset="0"/>
                <a:ea typeface="Inter Bold" pitchFamily="34" charset="-122"/>
                <a:cs typeface="Inter Bold" pitchFamily="34" charset="-120"/>
              </a:rPr>
              <a:t>Fresh Fruits</a:t>
            </a:r>
            <a:endParaRPr lang="en-US" sz="2050" dirty="0"/>
          </a:p>
        </p:txBody>
      </p:sp>
      <p:sp>
        <p:nvSpPr>
          <p:cNvPr id="9" name="Text 4"/>
          <p:cNvSpPr/>
          <p:nvPr/>
        </p:nvSpPr>
        <p:spPr>
          <a:xfrm>
            <a:off x="10015061" y="2934891"/>
            <a:ext cx="3472458" cy="135159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Inter" pitchFamily="34" charset="0"/>
                <a:ea typeface="Inter" pitchFamily="34" charset="-122"/>
                <a:cs typeface="Inter" pitchFamily="34" charset="-120"/>
              </a:rPr>
              <a:t>Discover a delightful selection of organic fruits, from juicy berries to seasonal favorites, bursting with flavor and nutrients.</a:t>
            </a:r>
            <a:endParaRPr lang="en-US" sz="1650" dirty="0"/>
          </a:p>
        </p:txBody>
      </p:sp>
      <p:pic>
        <p:nvPicPr>
          <p:cNvPr id="10" name="Image 3" descr="preencoded.png"/>
          <p:cNvPicPr>
            <a:picLocks noChangeAspect="1"/>
          </p:cNvPicPr>
          <p:nvPr/>
        </p:nvPicPr>
        <p:blipFill>
          <a:blip r:embed="rId6"/>
          <a:stretch>
            <a:fillRect/>
          </a:stretch>
        </p:blipFill>
        <p:spPr>
          <a:xfrm>
            <a:off x="6225778" y="4920139"/>
            <a:ext cx="528042" cy="528042"/>
          </a:xfrm>
          <a:prstGeom prst="rect">
            <a:avLst/>
          </a:prstGeom>
        </p:spPr>
      </p:pic>
      <p:sp>
        <p:nvSpPr>
          <p:cNvPr id="11" name="Text 5"/>
          <p:cNvSpPr/>
          <p:nvPr/>
        </p:nvSpPr>
        <p:spPr>
          <a:xfrm>
            <a:off x="6225778" y="5659398"/>
            <a:ext cx="2640568" cy="330041"/>
          </a:xfrm>
          <a:prstGeom prst="rect">
            <a:avLst/>
          </a:prstGeom>
          <a:noFill/>
          <a:ln/>
        </p:spPr>
        <p:txBody>
          <a:bodyPr wrap="none" lIns="0" tIns="0" rIns="0" bIns="0" rtlCol="0" anchor="t"/>
          <a:lstStyle/>
          <a:p>
            <a:pPr marL="0" indent="0" algn="l">
              <a:lnSpc>
                <a:spcPts val="2550"/>
              </a:lnSpc>
              <a:buNone/>
            </a:pPr>
            <a:r>
              <a:rPr lang="en-US" sz="2050" b="1" dirty="0">
                <a:solidFill>
                  <a:srgbClr val="DAD1E6"/>
                </a:solidFill>
                <a:latin typeface="Inter Bold" pitchFamily="34" charset="0"/>
                <a:ea typeface="Inter Bold" pitchFamily="34" charset="-122"/>
                <a:cs typeface="Inter Bold" pitchFamily="34" charset="-120"/>
              </a:rPr>
              <a:t>Grains &amp; Legumes</a:t>
            </a:r>
            <a:endParaRPr lang="en-US" sz="2050" dirty="0"/>
          </a:p>
        </p:txBody>
      </p:sp>
      <p:sp>
        <p:nvSpPr>
          <p:cNvPr id="12" name="Text 6"/>
          <p:cNvSpPr/>
          <p:nvPr/>
        </p:nvSpPr>
        <p:spPr>
          <a:xfrm>
            <a:off x="6225778" y="6116122"/>
            <a:ext cx="3472458" cy="135159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Inter" pitchFamily="34" charset="0"/>
                <a:ea typeface="Inter" pitchFamily="34" charset="-122"/>
                <a:cs typeface="Inter" pitchFamily="34" charset="-120"/>
              </a:rPr>
              <a:t>Enjoy a variety of organic grains and legumes, including quinoa, lentils, and rice, perfect for healthy and delicious meals.</a:t>
            </a:r>
            <a:endParaRPr lang="en-US" sz="1650" dirty="0"/>
          </a:p>
        </p:txBody>
      </p:sp>
      <p:pic>
        <p:nvPicPr>
          <p:cNvPr id="13" name="Image 4" descr="preencoded.png"/>
          <p:cNvPicPr>
            <a:picLocks noChangeAspect="1"/>
          </p:cNvPicPr>
          <p:nvPr/>
        </p:nvPicPr>
        <p:blipFill>
          <a:blip r:embed="rId7"/>
          <a:stretch>
            <a:fillRect/>
          </a:stretch>
        </p:blipFill>
        <p:spPr>
          <a:xfrm>
            <a:off x="10015061" y="4920139"/>
            <a:ext cx="528042" cy="528042"/>
          </a:xfrm>
          <a:prstGeom prst="rect">
            <a:avLst/>
          </a:prstGeom>
        </p:spPr>
      </p:pic>
      <p:sp>
        <p:nvSpPr>
          <p:cNvPr id="14" name="Text 7"/>
          <p:cNvSpPr/>
          <p:nvPr/>
        </p:nvSpPr>
        <p:spPr>
          <a:xfrm>
            <a:off x="10015061" y="5659398"/>
            <a:ext cx="2640568" cy="330041"/>
          </a:xfrm>
          <a:prstGeom prst="rect">
            <a:avLst/>
          </a:prstGeom>
          <a:noFill/>
          <a:ln/>
        </p:spPr>
        <p:txBody>
          <a:bodyPr wrap="none" lIns="0" tIns="0" rIns="0" bIns="0" rtlCol="0" anchor="t"/>
          <a:lstStyle/>
          <a:p>
            <a:pPr marL="0" indent="0" algn="l">
              <a:lnSpc>
                <a:spcPts val="2550"/>
              </a:lnSpc>
              <a:buNone/>
            </a:pPr>
            <a:r>
              <a:rPr lang="en-US" sz="2050" b="1" dirty="0">
                <a:solidFill>
                  <a:srgbClr val="DAD1E6"/>
                </a:solidFill>
                <a:latin typeface="Inter Bold" pitchFamily="34" charset="0"/>
                <a:ea typeface="Inter Bold" pitchFamily="34" charset="-122"/>
                <a:cs typeface="Inter Bold" pitchFamily="34" charset="-120"/>
              </a:rPr>
              <a:t>Dairy &amp; Eggs</a:t>
            </a:r>
            <a:endParaRPr lang="en-US" sz="2050" dirty="0"/>
          </a:p>
        </p:txBody>
      </p:sp>
      <p:sp>
        <p:nvSpPr>
          <p:cNvPr id="15" name="Text 8"/>
          <p:cNvSpPr/>
          <p:nvPr/>
        </p:nvSpPr>
        <p:spPr>
          <a:xfrm>
            <a:off x="10015061" y="6116122"/>
            <a:ext cx="3472458" cy="135159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Inter" pitchFamily="34" charset="0"/>
                <a:ea typeface="Inter" pitchFamily="34" charset="-122"/>
                <a:cs typeface="Inter" pitchFamily="34" charset="-120"/>
              </a:rPr>
              <a:t>Indulge in organic dairy products and fresh eggs, sourced from local farms committed to ethical and sustainable practices.</a:t>
            </a:r>
            <a:endParaRPr lang="en-US" sz="1650" dirty="0"/>
          </a:p>
        </p:txBody>
      </p:sp>
      <p:pic>
        <p:nvPicPr>
          <p:cNvPr id="16" name="Image 5" descr="preencoded.png"/>
          <p:cNvPicPr>
            <a:picLocks noChangeAspect="1"/>
          </p:cNvPicPr>
          <p:nvPr/>
        </p:nvPicPr>
        <p:blipFill>
          <a:blip r:embed="rId8"/>
          <a:stretch>
            <a:fillRect/>
          </a:stretch>
        </p:blipFill>
        <p:spPr>
          <a:xfrm>
            <a:off x="13716000" y="228600"/>
            <a:ext cx="685800" cy="685800"/>
          </a:xfrm>
          <a:prstGeom prst="rect">
            <a:avLst/>
          </a:prstGeom>
        </p:spPr>
      </p:pic>
      <p:sp>
        <p:nvSpPr>
          <p:cNvPr id="17" name="Right Triangle 16">
            <a:extLst>
              <a:ext uri="{FF2B5EF4-FFF2-40B4-BE49-F238E27FC236}">
                <a16:creationId xmlns:a16="http://schemas.microsoft.com/office/drawing/2014/main" id="{1241AB84-D24F-B93B-EFDE-FB7B278BBDDE}"/>
              </a:ext>
            </a:extLst>
          </p:cNvPr>
          <p:cNvSpPr/>
          <p:nvPr/>
        </p:nvSpPr>
        <p:spPr>
          <a:xfrm rot="10800000" flipV="1">
            <a:off x="11906054" y="6601001"/>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723543" y="3319463"/>
            <a:ext cx="8197810" cy="646033"/>
          </a:xfrm>
          <a:prstGeom prst="rect">
            <a:avLst/>
          </a:prstGeom>
          <a:noFill/>
          <a:ln/>
        </p:spPr>
        <p:txBody>
          <a:bodyPr wrap="none" lIns="0" tIns="0" rIns="0" bIns="0" rtlCol="0" anchor="t"/>
          <a:lstStyle/>
          <a:p>
            <a:pPr marL="0" indent="0">
              <a:lnSpc>
                <a:spcPts val="5050"/>
              </a:lnSpc>
              <a:buNone/>
            </a:pPr>
            <a:r>
              <a:rPr lang="en-US" sz="4050" b="1" dirty="0">
                <a:solidFill>
                  <a:srgbClr val="F94CAF"/>
                </a:solidFill>
                <a:latin typeface="Inter Bold" pitchFamily="34" charset="0"/>
                <a:ea typeface="Inter Bold" pitchFamily="34" charset="-122"/>
                <a:cs typeface="Inter Bold" pitchFamily="34" charset="-120"/>
              </a:rPr>
              <a:t>Foodie: Your Online Marketplace</a:t>
            </a:r>
            <a:endParaRPr lang="en-US" sz="4050" dirty="0"/>
          </a:p>
        </p:txBody>
      </p:sp>
      <p:sp>
        <p:nvSpPr>
          <p:cNvPr id="4" name="Shape 1"/>
          <p:cNvSpPr/>
          <p:nvPr/>
        </p:nvSpPr>
        <p:spPr>
          <a:xfrm>
            <a:off x="723543" y="4508063"/>
            <a:ext cx="465058" cy="465058"/>
          </a:xfrm>
          <a:prstGeom prst="roundRect">
            <a:avLst>
              <a:gd name="adj" fmla="val 18670"/>
            </a:avLst>
          </a:prstGeom>
          <a:solidFill>
            <a:srgbClr val="433550"/>
          </a:solidFill>
          <a:ln w="7620">
            <a:solidFill>
              <a:srgbClr val="5C4E69"/>
            </a:solidFill>
            <a:prstDash val="solid"/>
          </a:ln>
        </p:spPr>
      </p:sp>
      <p:sp>
        <p:nvSpPr>
          <p:cNvPr id="5" name="Text 2"/>
          <p:cNvSpPr/>
          <p:nvPr/>
        </p:nvSpPr>
        <p:spPr>
          <a:xfrm>
            <a:off x="889159" y="4585573"/>
            <a:ext cx="133707" cy="310039"/>
          </a:xfrm>
          <a:prstGeom prst="rect">
            <a:avLst/>
          </a:prstGeom>
          <a:noFill/>
          <a:ln/>
        </p:spPr>
        <p:txBody>
          <a:bodyPr wrap="none" lIns="0" tIns="0" rIns="0" bIns="0" rtlCol="0" anchor="t"/>
          <a:lstStyle/>
          <a:p>
            <a:pPr marL="0" indent="0" algn="ctr">
              <a:lnSpc>
                <a:spcPts val="2400"/>
              </a:lnSpc>
              <a:buNone/>
            </a:pPr>
            <a:r>
              <a:rPr lang="en-US" sz="2400" b="1" dirty="0">
                <a:solidFill>
                  <a:srgbClr val="DAD1E6"/>
                </a:solidFill>
                <a:latin typeface="Inter Bold" pitchFamily="34" charset="0"/>
                <a:ea typeface="Inter Bold" pitchFamily="34" charset="-122"/>
                <a:cs typeface="Inter Bold" pitchFamily="34" charset="-120"/>
              </a:rPr>
              <a:t>1</a:t>
            </a:r>
            <a:endParaRPr lang="en-US" sz="2400" dirty="0"/>
          </a:p>
        </p:txBody>
      </p:sp>
      <p:sp>
        <p:nvSpPr>
          <p:cNvPr id="6" name="Text 3"/>
          <p:cNvSpPr/>
          <p:nvPr/>
        </p:nvSpPr>
        <p:spPr>
          <a:xfrm>
            <a:off x="1395293" y="4508063"/>
            <a:ext cx="2937748" cy="322898"/>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ter Bold" pitchFamily="34" charset="0"/>
                <a:ea typeface="Inter Bold" pitchFamily="34" charset="-122"/>
                <a:cs typeface="Inter Bold" pitchFamily="34" charset="-120"/>
              </a:rPr>
              <a:t>User-Friendly Interface</a:t>
            </a:r>
            <a:endParaRPr lang="en-US" sz="2000" dirty="0"/>
          </a:p>
        </p:txBody>
      </p:sp>
      <p:sp>
        <p:nvSpPr>
          <p:cNvPr id="7" name="Text 4"/>
          <p:cNvSpPr/>
          <p:nvPr/>
        </p:nvSpPr>
        <p:spPr>
          <a:xfrm>
            <a:off x="1395293" y="4954905"/>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DAD1E6"/>
                </a:solidFill>
                <a:latin typeface="Inter" pitchFamily="34" charset="0"/>
                <a:ea typeface="Inter" pitchFamily="34" charset="-122"/>
                <a:cs typeface="Inter" pitchFamily="34" charset="-120"/>
              </a:rPr>
              <a:t>Our intuitive website design makes it easy to browse, search, and find exactly what you need.</a:t>
            </a:r>
            <a:endParaRPr lang="en-US" sz="1600" dirty="0"/>
          </a:p>
        </p:txBody>
      </p:sp>
      <p:sp>
        <p:nvSpPr>
          <p:cNvPr id="8" name="Shape 5"/>
          <p:cNvSpPr/>
          <p:nvPr/>
        </p:nvSpPr>
        <p:spPr>
          <a:xfrm>
            <a:off x="7418546" y="4508063"/>
            <a:ext cx="465058" cy="465058"/>
          </a:xfrm>
          <a:prstGeom prst="roundRect">
            <a:avLst>
              <a:gd name="adj" fmla="val 18670"/>
            </a:avLst>
          </a:prstGeom>
          <a:solidFill>
            <a:srgbClr val="433550"/>
          </a:solidFill>
          <a:ln w="7620">
            <a:solidFill>
              <a:srgbClr val="5C4E69"/>
            </a:solidFill>
            <a:prstDash val="solid"/>
          </a:ln>
        </p:spPr>
      </p:sp>
      <p:sp>
        <p:nvSpPr>
          <p:cNvPr id="9" name="Text 6"/>
          <p:cNvSpPr/>
          <p:nvPr/>
        </p:nvSpPr>
        <p:spPr>
          <a:xfrm>
            <a:off x="7553444" y="4585573"/>
            <a:ext cx="195143" cy="310039"/>
          </a:xfrm>
          <a:prstGeom prst="rect">
            <a:avLst/>
          </a:prstGeom>
          <a:noFill/>
          <a:ln/>
        </p:spPr>
        <p:txBody>
          <a:bodyPr wrap="none" lIns="0" tIns="0" rIns="0" bIns="0" rtlCol="0" anchor="t"/>
          <a:lstStyle/>
          <a:p>
            <a:pPr marL="0" indent="0" algn="ctr">
              <a:lnSpc>
                <a:spcPts val="2400"/>
              </a:lnSpc>
              <a:buNone/>
            </a:pPr>
            <a:r>
              <a:rPr lang="en-US" sz="2400" b="1" dirty="0">
                <a:solidFill>
                  <a:srgbClr val="DAD1E6"/>
                </a:solidFill>
                <a:latin typeface="Inter Bold" pitchFamily="34" charset="0"/>
                <a:ea typeface="Inter Bold" pitchFamily="34" charset="-122"/>
                <a:cs typeface="Inter Bold" pitchFamily="34" charset="-120"/>
              </a:rPr>
              <a:t>2</a:t>
            </a:r>
            <a:endParaRPr lang="en-US" sz="2400" dirty="0"/>
          </a:p>
        </p:txBody>
      </p:sp>
      <p:sp>
        <p:nvSpPr>
          <p:cNvPr id="10" name="Text 7"/>
          <p:cNvSpPr/>
          <p:nvPr/>
        </p:nvSpPr>
        <p:spPr>
          <a:xfrm>
            <a:off x="8090297" y="4508063"/>
            <a:ext cx="3112175" cy="322898"/>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ter Bold" pitchFamily="34" charset="0"/>
                <a:ea typeface="Inter Bold" pitchFamily="34" charset="-122"/>
                <a:cs typeface="Inter Bold" pitchFamily="34" charset="-120"/>
              </a:rPr>
              <a:t>Secure Payment Options</a:t>
            </a:r>
            <a:endParaRPr lang="en-US" sz="2000" dirty="0"/>
          </a:p>
        </p:txBody>
      </p:sp>
      <p:sp>
        <p:nvSpPr>
          <p:cNvPr id="11" name="Text 8"/>
          <p:cNvSpPr/>
          <p:nvPr/>
        </p:nvSpPr>
        <p:spPr>
          <a:xfrm>
            <a:off x="8090297" y="4954905"/>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DAD1E6"/>
                </a:solidFill>
                <a:latin typeface="Inter" pitchFamily="34" charset="0"/>
                <a:ea typeface="Inter" pitchFamily="34" charset="-122"/>
                <a:cs typeface="Inter" pitchFamily="34" charset="-120"/>
              </a:rPr>
              <a:t>We prioritize your security with a range of trusted payment methods, ensuring safe and convenient transactions.</a:t>
            </a:r>
            <a:endParaRPr lang="en-US" sz="1600" dirty="0"/>
          </a:p>
        </p:txBody>
      </p:sp>
      <p:sp>
        <p:nvSpPr>
          <p:cNvPr id="12" name="Shape 9"/>
          <p:cNvSpPr/>
          <p:nvPr/>
        </p:nvSpPr>
        <p:spPr>
          <a:xfrm>
            <a:off x="723543" y="6055400"/>
            <a:ext cx="465058" cy="465058"/>
          </a:xfrm>
          <a:prstGeom prst="roundRect">
            <a:avLst>
              <a:gd name="adj" fmla="val 18670"/>
            </a:avLst>
          </a:prstGeom>
          <a:solidFill>
            <a:srgbClr val="433550"/>
          </a:solidFill>
          <a:ln w="7620">
            <a:solidFill>
              <a:srgbClr val="5C4E69"/>
            </a:solidFill>
            <a:prstDash val="solid"/>
          </a:ln>
        </p:spPr>
      </p:sp>
      <p:sp>
        <p:nvSpPr>
          <p:cNvPr id="13" name="Text 10"/>
          <p:cNvSpPr/>
          <p:nvPr/>
        </p:nvSpPr>
        <p:spPr>
          <a:xfrm>
            <a:off x="855940" y="6132909"/>
            <a:ext cx="200144" cy="310039"/>
          </a:xfrm>
          <a:prstGeom prst="rect">
            <a:avLst/>
          </a:prstGeom>
          <a:noFill/>
          <a:ln/>
        </p:spPr>
        <p:txBody>
          <a:bodyPr wrap="none" lIns="0" tIns="0" rIns="0" bIns="0" rtlCol="0" anchor="t"/>
          <a:lstStyle/>
          <a:p>
            <a:pPr marL="0" indent="0" algn="ctr">
              <a:lnSpc>
                <a:spcPts val="2400"/>
              </a:lnSpc>
              <a:buNone/>
            </a:pPr>
            <a:r>
              <a:rPr lang="en-US" sz="2400" b="1" dirty="0">
                <a:solidFill>
                  <a:srgbClr val="DAD1E6"/>
                </a:solidFill>
                <a:latin typeface="Inter Bold" pitchFamily="34" charset="0"/>
                <a:ea typeface="Inter Bold" pitchFamily="34" charset="-122"/>
                <a:cs typeface="Inter Bold" pitchFamily="34" charset="-120"/>
              </a:rPr>
              <a:t>3</a:t>
            </a:r>
            <a:endParaRPr lang="en-US" sz="2400" dirty="0"/>
          </a:p>
        </p:txBody>
      </p:sp>
      <p:sp>
        <p:nvSpPr>
          <p:cNvPr id="14" name="Text 11"/>
          <p:cNvSpPr/>
          <p:nvPr/>
        </p:nvSpPr>
        <p:spPr>
          <a:xfrm>
            <a:off x="1395293" y="6055400"/>
            <a:ext cx="2584013" cy="322898"/>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ter Bold" pitchFamily="34" charset="0"/>
                <a:ea typeface="Inter Bold" pitchFamily="34" charset="-122"/>
                <a:cs typeface="Inter Bold" pitchFamily="34" charset="-120"/>
              </a:rPr>
              <a:t>Product Filtering</a:t>
            </a:r>
            <a:endParaRPr lang="en-US" sz="2000" dirty="0"/>
          </a:p>
        </p:txBody>
      </p:sp>
      <p:sp>
        <p:nvSpPr>
          <p:cNvPr id="15" name="Text 12"/>
          <p:cNvSpPr/>
          <p:nvPr/>
        </p:nvSpPr>
        <p:spPr>
          <a:xfrm>
            <a:off x="1395293" y="6502241"/>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DAD1E6"/>
                </a:solidFill>
                <a:latin typeface="Inter" pitchFamily="34" charset="0"/>
                <a:ea typeface="Inter" pitchFamily="34" charset="-122"/>
                <a:cs typeface="Inter" pitchFamily="34" charset="-120"/>
              </a:rPr>
              <a:t>Easily narrow down your search with advanced filtering options, including dietary preferences, product types, and origins.</a:t>
            </a:r>
            <a:endParaRPr lang="en-US" sz="1600" dirty="0"/>
          </a:p>
        </p:txBody>
      </p:sp>
      <p:sp>
        <p:nvSpPr>
          <p:cNvPr id="16" name="Shape 13"/>
          <p:cNvSpPr/>
          <p:nvPr/>
        </p:nvSpPr>
        <p:spPr>
          <a:xfrm>
            <a:off x="7418546" y="6055400"/>
            <a:ext cx="465058" cy="465058"/>
          </a:xfrm>
          <a:prstGeom prst="roundRect">
            <a:avLst>
              <a:gd name="adj" fmla="val 18670"/>
            </a:avLst>
          </a:prstGeom>
          <a:solidFill>
            <a:srgbClr val="433550"/>
          </a:solidFill>
          <a:ln w="7620">
            <a:solidFill>
              <a:srgbClr val="5C4E69"/>
            </a:solidFill>
            <a:prstDash val="solid"/>
          </a:ln>
        </p:spPr>
      </p:sp>
      <p:sp>
        <p:nvSpPr>
          <p:cNvPr id="17" name="Text 14"/>
          <p:cNvSpPr/>
          <p:nvPr/>
        </p:nvSpPr>
        <p:spPr>
          <a:xfrm>
            <a:off x="7546181" y="6132909"/>
            <a:ext cx="209788" cy="310039"/>
          </a:xfrm>
          <a:prstGeom prst="rect">
            <a:avLst/>
          </a:prstGeom>
          <a:noFill/>
          <a:ln/>
        </p:spPr>
        <p:txBody>
          <a:bodyPr wrap="none" lIns="0" tIns="0" rIns="0" bIns="0" rtlCol="0" anchor="t"/>
          <a:lstStyle/>
          <a:p>
            <a:pPr marL="0" indent="0" algn="ctr">
              <a:lnSpc>
                <a:spcPts val="2400"/>
              </a:lnSpc>
              <a:buNone/>
            </a:pPr>
            <a:r>
              <a:rPr lang="en-US" sz="2400" b="1" dirty="0">
                <a:solidFill>
                  <a:srgbClr val="DAD1E6"/>
                </a:solidFill>
                <a:latin typeface="Inter Bold" pitchFamily="34" charset="0"/>
                <a:ea typeface="Inter Bold" pitchFamily="34" charset="-122"/>
                <a:cs typeface="Inter Bold" pitchFamily="34" charset="-120"/>
              </a:rPr>
              <a:t>4</a:t>
            </a:r>
            <a:endParaRPr lang="en-US" sz="2400" dirty="0"/>
          </a:p>
        </p:txBody>
      </p:sp>
      <p:sp>
        <p:nvSpPr>
          <p:cNvPr id="18" name="Text 15"/>
          <p:cNvSpPr/>
          <p:nvPr/>
        </p:nvSpPr>
        <p:spPr>
          <a:xfrm>
            <a:off x="8090297" y="6055400"/>
            <a:ext cx="2584013" cy="322898"/>
          </a:xfrm>
          <a:prstGeom prst="rect">
            <a:avLst/>
          </a:prstGeom>
          <a:noFill/>
          <a:ln/>
        </p:spPr>
        <p:txBody>
          <a:bodyPr wrap="none" lIns="0" tIns="0" rIns="0" bIns="0" rtlCol="0" anchor="t"/>
          <a:lstStyle/>
          <a:p>
            <a:pPr marL="0" indent="0">
              <a:lnSpc>
                <a:spcPts val="2500"/>
              </a:lnSpc>
              <a:buNone/>
            </a:pPr>
            <a:r>
              <a:rPr lang="en-US" sz="2000" b="1" dirty="0">
                <a:solidFill>
                  <a:srgbClr val="DAD1E6"/>
                </a:solidFill>
                <a:latin typeface="Inter Bold" pitchFamily="34" charset="0"/>
                <a:ea typeface="Inter Bold" pitchFamily="34" charset="-122"/>
                <a:cs typeface="Inter Bold" pitchFamily="34" charset="-120"/>
              </a:rPr>
              <a:t>Customer Reviews</a:t>
            </a:r>
            <a:endParaRPr lang="en-US" sz="2000" dirty="0"/>
          </a:p>
        </p:txBody>
      </p:sp>
      <p:sp>
        <p:nvSpPr>
          <p:cNvPr id="19" name="Text 16"/>
          <p:cNvSpPr/>
          <p:nvPr/>
        </p:nvSpPr>
        <p:spPr>
          <a:xfrm>
            <a:off x="8090297" y="6502241"/>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DAD1E6"/>
                </a:solidFill>
                <a:latin typeface="Inter" pitchFamily="34" charset="0"/>
                <a:ea typeface="Inter" pitchFamily="34" charset="-122"/>
                <a:cs typeface="Inter" pitchFamily="34" charset="-120"/>
              </a:rPr>
              <a:t>Read reviews from other customers to make informed decisions about your purchases, helping you discover the best products.</a:t>
            </a:r>
            <a:endParaRPr lang="en-US" sz="1600" dirty="0"/>
          </a:p>
        </p:txBody>
      </p:sp>
      <p:sp>
        <p:nvSpPr>
          <p:cNvPr id="20" name="Right Triangle 19">
            <a:extLst>
              <a:ext uri="{FF2B5EF4-FFF2-40B4-BE49-F238E27FC236}">
                <a16:creationId xmlns:a16="http://schemas.microsoft.com/office/drawing/2014/main" id="{D13E36E5-C2D5-C6CB-DE3A-280B83DC7BD6}"/>
              </a:ext>
            </a:extLst>
          </p:cNvPr>
          <p:cNvSpPr/>
          <p:nvPr/>
        </p:nvSpPr>
        <p:spPr>
          <a:xfrm rot="10800000" flipV="1">
            <a:off x="11906054" y="6601001"/>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73574"/>
            <a:ext cx="7556421" cy="2126337"/>
          </a:xfrm>
          <a:prstGeom prst="rect">
            <a:avLst/>
          </a:prstGeom>
          <a:noFill/>
          <a:ln/>
        </p:spPr>
        <p:txBody>
          <a:bodyPr wrap="squar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1" i="0" u="none" strike="noStrike" kern="1200" cap="none" spc="0" normalizeH="0" baseline="0" noProof="0" dirty="0">
                <a:ln>
                  <a:noFill/>
                </a:ln>
                <a:solidFill>
                  <a:srgbClr val="CC0099"/>
                </a:solidFill>
                <a:effectLst/>
                <a:uLnTx/>
                <a:uFillTx/>
                <a:latin typeface="Fraunces Extra Bold" pitchFamily="34" charset="0"/>
                <a:ea typeface="Fraunces Extra Bold" pitchFamily="34" charset="-122"/>
                <a:cs typeface="Fraunces Extra Bold" pitchFamily="34" charset="-120"/>
              </a:rPr>
              <a:t>From Farm to Table: Showcasing Our Sustainable Sourcing</a:t>
            </a:r>
            <a:endParaRPr kumimoji="0" lang="en-US" sz="4450" b="0" i="0" u="none" strike="noStrike" kern="1200" cap="none" spc="0" normalizeH="0" baseline="0" noProof="0" dirty="0">
              <a:ln>
                <a:noFill/>
              </a:ln>
              <a:solidFill>
                <a:srgbClr val="CC0099"/>
              </a:solidFill>
              <a:effectLst/>
              <a:uLnTx/>
              <a:uFillTx/>
              <a:latin typeface="Calibri" panose="020F0502020204030204"/>
              <a:ea typeface="+mn-ea"/>
              <a:cs typeface="+mn-cs"/>
            </a:endParaRPr>
          </a:p>
        </p:txBody>
      </p:sp>
      <p:pic>
        <p:nvPicPr>
          <p:cNvPr id="4" name="Image 1" descr="preencoded.png"/>
          <p:cNvPicPr>
            <a:picLocks noChangeAspect="1"/>
          </p:cNvPicPr>
          <p:nvPr/>
        </p:nvPicPr>
        <p:blipFill>
          <a:blip r:embed="rId4"/>
          <a:stretch>
            <a:fillRect/>
          </a:stretch>
        </p:blipFill>
        <p:spPr>
          <a:xfrm>
            <a:off x="6280190" y="3440073"/>
            <a:ext cx="566976" cy="566976"/>
          </a:xfrm>
          <a:prstGeom prst="rect">
            <a:avLst/>
          </a:prstGeom>
        </p:spPr>
      </p:pic>
      <p:sp>
        <p:nvSpPr>
          <p:cNvPr id="5" name="Text 1"/>
          <p:cNvSpPr/>
          <p:nvPr/>
        </p:nvSpPr>
        <p:spPr>
          <a:xfrm>
            <a:off x="6280190" y="4233863"/>
            <a:ext cx="2291953"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lumMod val="75000"/>
                  </a:schemeClr>
                </a:solidFill>
                <a:effectLst/>
                <a:uLnTx/>
                <a:uFillTx/>
                <a:latin typeface="Fraunces Extra Bold" pitchFamily="34" charset="0"/>
                <a:ea typeface="Fraunces Extra Bold" pitchFamily="34" charset="-122"/>
                <a:cs typeface="Fraunces Extra Bold" pitchFamily="34" charset="-120"/>
              </a:rPr>
              <a:t>Farm Partners</a:t>
            </a:r>
            <a:endParaRPr kumimoji="0" lang="en-US" sz="22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p:txBody>
      </p:sp>
      <p:sp>
        <p:nvSpPr>
          <p:cNvPr id="6" name="Text 2"/>
          <p:cNvSpPr/>
          <p:nvPr/>
        </p:nvSpPr>
        <p:spPr>
          <a:xfrm>
            <a:off x="6280190" y="4724281"/>
            <a:ext cx="2291953" cy="217741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chemeClr val="tx2">
                    <a:lumMod val="40000"/>
                    <a:lumOff val="60000"/>
                  </a:schemeClr>
                </a:solidFill>
                <a:effectLst/>
                <a:uLnTx/>
                <a:uFillTx/>
                <a:latin typeface="Nobile" pitchFamily="34" charset="0"/>
                <a:ea typeface="Nobile" pitchFamily="34" charset="-122"/>
                <a:cs typeface="Nobile" pitchFamily="34" charset="-120"/>
              </a:rPr>
              <a:t>We proudly partner with local farms that share our commitment to organic practices and ethical sourcing.</a:t>
            </a:r>
            <a:endParaRPr kumimoji="0" lang="en-US" sz="1750" b="0" i="0" u="none" strike="noStrike" kern="1200" cap="none" spc="0" normalizeH="0" baseline="0" noProof="0" dirty="0">
              <a:ln>
                <a:noFill/>
              </a:ln>
              <a:solidFill>
                <a:schemeClr val="tx2">
                  <a:lumMod val="40000"/>
                  <a:lumOff val="60000"/>
                </a:schemeClr>
              </a:solidFill>
              <a:effectLst/>
              <a:uLnTx/>
              <a:uFillTx/>
              <a:latin typeface="Calibri" panose="020F0502020204030204"/>
              <a:ea typeface="+mn-ea"/>
              <a:cs typeface="+mn-cs"/>
            </a:endParaRPr>
          </a:p>
        </p:txBody>
      </p:sp>
      <p:pic>
        <p:nvPicPr>
          <p:cNvPr id="7" name="Image 2" descr="preencoded.png"/>
          <p:cNvPicPr>
            <a:picLocks noChangeAspect="1"/>
          </p:cNvPicPr>
          <p:nvPr/>
        </p:nvPicPr>
        <p:blipFill>
          <a:blip r:embed="rId5"/>
          <a:stretch>
            <a:fillRect/>
          </a:stretch>
        </p:blipFill>
        <p:spPr>
          <a:xfrm>
            <a:off x="8912304" y="3440073"/>
            <a:ext cx="566976" cy="566976"/>
          </a:xfrm>
          <a:prstGeom prst="rect">
            <a:avLst/>
          </a:prstGeom>
        </p:spPr>
      </p:pic>
      <p:sp>
        <p:nvSpPr>
          <p:cNvPr id="8" name="Text 3"/>
          <p:cNvSpPr/>
          <p:nvPr/>
        </p:nvSpPr>
        <p:spPr>
          <a:xfrm>
            <a:off x="8912304" y="4233863"/>
            <a:ext cx="2292072"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lumMod val="75000"/>
                  </a:schemeClr>
                </a:solidFill>
                <a:effectLst/>
                <a:uLnTx/>
                <a:uFillTx/>
                <a:latin typeface="Fraunces Extra Bold" pitchFamily="34" charset="0"/>
                <a:ea typeface="Fraunces Extra Bold" pitchFamily="34" charset="-122"/>
                <a:cs typeface="Fraunces Extra Bold" pitchFamily="34" charset="-120"/>
              </a:rPr>
              <a:t>Direct Delivery</a:t>
            </a:r>
            <a:endParaRPr kumimoji="0" lang="en-US" sz="22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p:txBody>
      </p:sp>
      <p:sp>
        <p:nvSpPr>
          <p:cNvPr id="9" name="Text 4"/>
          <p:cNvSpPr/>
          <p:nvPr/>
        </p:nvSpPr>
        <p:spPr>
          <a:xfrm>
            <a:off x="8912304" y="4724281"/>
            <a:ext cx="2292072" cy="217741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chemeClr val="tx2">
                    <a:lumMod val="40000"/>
                    <a:lumOff val="60000"/>
                  </a:schemeClr>
                </a:solidFill>
                <a:effectLst/>
                <a:uLnTx/>
                <a:uFillTx/>
                <a:latin typeface="Nobile" pitchFamily="34" charset="0"/>
                <a:ea typeface="Nobile" pitchFamily="34" charset="-122"/>
                <a:cs typeface="Nobile" pitchFamily="34" charset="-120"/>
              </a:rPr>
              <a:t>We minimize transportation distances and carbon footprint by working directly with local farmers.</a:t>
            </a:r>
            <a:endParaRPr kumimoji="0" lang="en-US" sz="1750" b="0" i="0" u="none" strike="noStrike" kern="1200" cap="none" spc="0" normalizeH="0" baseline="0" noProof="0" dirty="0">
              <a:ln>
                <a:noFill/>
              </a:ln>
              <a:solidFill>
                <a:schemeClr val="tx2">
                  <a:lumMod val="40000"/>
                  <a:lumOff val="60000"/>
                </a:schemeClr>
              </a:solidFill>
              <a:effectLst/>
              <a:uLnTx/>
              <a:uFillTx/>
              <a:latin typeface="Calibri" panose="020F0502020204030204"/>
              <a:ea typeface="+mn-ea"/>
              <a:cs typeface="+mn-cs"/>
            </a:endParaRPr>
          </a:p>
        </p:txBody>
      </p:sp>
      <p:pic>
        <p:nvPicPr>
          <p:cNvPr id="10" name="Image 3" descr="preencoded.png"/>
          <p:cNvPicPr>
            <a:picLocks noChangeAspect="1"/>
          </p:cNvPicPr>
          <p:nvPr/>
        </p:nvPicPr>
        <p:blipFill>
          <a:blip r:embed="rId6"/>
          <a:stretch>
            <a:fillRect/>
          </a:stretch>
        </p:blipFill>
        <p:spPr>
          <a:xfrm>
            <a:off x="11544538" y="3440073"/>
            <a:ext cx="566976" cy="566976"/>
          </a:xfrm>
          <a:prstGeom prst="rect">
            <a:avLst/>
          </a:prstGeom>
        </p:spPr>
      </p:pic>
      <p:sp>
        <p:nvSpPr>
          <p:cNvPr id="11" name="Text 5"/>
          <p:cNvSpPr/>
          <p:nvPr/>
        </p:nvSpPr>
        <p:spPr>
          <a:xfrm>
            <a:off x="11544538" y="4233863"/>
            <a:ext cx="2291953" cy="708660"/>
          </a:xfrm>
          <a:prstGeom prst="rect">
            <a:avLst/>
          </a:prstGeom>
          <a:noFill/>
          <a:ln/>
        </p:spPr>
        <p:txBody>
          <a:bodyPr wrap="squar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lumMod val="75000"/>
                  </a:schemeClr>
                </a:solidFill>
                <a:effectLst/>
                <a:uLnTx/>
                <a:uFillTx/>
                <a:latin typeface="Fraunces Extra Bold" pitchFamily="34" charset="0"/>
                <a:ea typeface="Fraunces Extra Bold" pitchFamily="34" charset="-122"/>
                <a:cs typeface="Fraunces Extra Bold" pitchFamily="34" charset="-120"/>
              </a:rPr>
              <a:t>Environmentally Conscious</a:t>
            </a:r>
            <a:endParaRPr kumimoji="0" lang="en-US" sz="22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p:txBody>
      </p:sp>
      <p:sp>
        <p:nvSpPr>
          <p:cNvPr id="12" name="Text 6"/>
          <p:cNvSpPr/>
          <p:nvPr/>
        </p:nvSpPr>
        <p:spPr>
          <a:xfrm>
            <a:off x="11544538" y="5078611"/>
            <a:ext cx="2291953" cy="217741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chemeClr val="tx2">
                    <a:lumMod val="40000"/>
                    <a:lumOff val="60000"/>
                  </a:schemeClr>
                </a:solidFill>
                <a:effectLst/>
                <a:uLnTx/>
                <a:uFillTx/>
                <a:latin typeface="Nobile" pitchFamily="34" charset="0"/>
                <a:ea typeface="Nobile" pitchFamily="34" charset="-122"/>
                <a:cs typeface="Nobile" pitchFamily="34" charset="-120"/>
              </a:rPr>
              <a:t>We prioritize sustainable packaging and minimize waste, contributing to a healthier planet.</a:t>
            </a:r>
            <a:endParaRPr kumimoji="0" lang="en-US" sz="1750" b="0" i="0" u="none" strike="noStrike" kern="1200" cap="none" spc="0" normalizeH="0" baseline="0" noProof="0" dirty="0">
              <a:ln>
                <a:noFill/>
              </a:ln>
              <a:solidFill>
                <a:schemeClr val="tx2">
                  <a:lumMod val="40000"/>
                  <a:lumOff val="60000"/>
                </a:schemeClr>
              </a:solidFill>
              <a:effectLst/>
              <a:uLnTx/>
              <a:uFillTx/>
              <a:latin typeface="Calibri" panose="020F0502020204030204"/>
              <a:ea typeface="+mn-ea"/>
              <a:cs typeface="+mn-cs"/>
            </a:endParaRPr>
          </a:p>
        </p:txBody>
      </p:sp>
      <p:sp>
        <p:nvSpPr>
          <p:cNvPr id="13" name="Right Triangle 12">
            <a:extLst>
              <a:ext uri="{FF2B5EF4-FFF2-40B4-BE49-F238E27FC236}">
                <a16:creationId xmlns:a16="http://schemas.microsoft.com/office/drawing/2014/main" id="{19B0B237-8169-1C81-1970-8361B43B0B02}"/>
              </a:ext>
            </a:extLst>
          </p:cNvPr>
          <p:cNvSpPr/>
          <p:nvPr/>
        </p:nvSpPr>
        <p:spPr>
          <a:xfrm rot="10800000" flipV="1">
            <a:off x="11906054" y="6601001"/>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9622"/>
          <a:stretch/>
        </p:blipFill>
        <p:spPr>
          <a:xfrm>
            <a:off x="9144000" y="0"/>
            <a:ext cx="5486400" cy="8229600"/>
          </a:xfrm>
          <a:prstGeom prst="rect">
            <a:avLst/>
          </a:prstGeom>
        </p:spPr>
      </p:pic>
      <p:sp>
        <p:nvSpPr>
          <p:cNvPr id="3" name="Text 0"/>
          <p:cNvSpPr/>
          <p:nvPr/>
        </p:nvSpPr>
        <p:spPr>
          <a:xfrm>
            <a:off x="1037272" y="940682"/>
            <a:ext cx="7758589" cy="1237059"/>
          </a:xfrm>
          <a:prstGeom prst="rect">
            <a:avLst/>
          </a:prstGeom>
          <a:noFill/>
          <a:ln/>
        </p:spPr>
        <p:txBody>
          <a:bodyPr wrap="square" lIns="0" tIns="0" rIns="0" bIns="0" rtlCol="0" anchor="t"/>
          <a:lstStyle/>
          <a:p>
            <a:pPr marL="0" indent="0">
              <a:lnSpc>
                <a:spcPts val="4850"/>
              </a:lnSpc>
              <a:buNone/>
            </a:pPr>
            <a:r>
              <a:rPr lang="en-US" sz="3850" b="1" dirty="0">
                <a:solidFill>
                  <a:srgbClr val="F94CAF"/>
                </a:solidFill>
                <a:latin typeface="Inter Bold" pitchFamily="34" charset="0"/>
                <a:ea typeface="Inter Bold" pitchFamily="34" charset="-122"/>
                <a:cs typeface="Inter Bold" pitchFamily="34" charset="-120"/>
              </a:rPr>
              <a:t>Beyond the Marketplace: Connecting You to the Source</a:t>
            </a:r>
            <a:endParaRPr lang="en-US" sz="3850" dirty="0"/>
          </a:p>
        </p:txBody>
      </p:sp>
      <p:pic>
        <p:nvPicPr>
          <p:cNvPr id="4" name="Image 1" descr="preencoded.png"/>
          <p:cNvPicPr>
            <a:picLocks noChangeAspect="1"/>
          </p:cNvPicPr>
          <p:nvPr/>
        </p:nvPicPr>
        <p:blipFill>
          <a:blip r:embed="rId4"/>
          <a:stretch>
            <a:fillRect/>
          </a:stretch>
        </p:blipFill>
        <p:spPr>
          <a:xfrm>
            <a:off x="739841" y="2503794"/>
            <a:ext cx="989648" cy="1773793"/>
          </a:xfrm>
          <a:prstGeom prst="rect">
            <a:avLst/>
          </a:prstGeom>
        </p:spPr>
      </p:pic>
      <p:sp>
        <p:nvSpPr>
          <p:cNvPr id="5" name="Text 1"/>
          <p:cNvSpPr/>
          <p:nvPr/>
        </p:nvSpPr>
        <p:spPr>
          <a:xfrm>
            <a:off x="2026311" y="2701676"/>
            <a:ext cx="2474238" cy="309205"/>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ter Bold" pitchFamily="34" charset="0"/>
                <a:ea typeface="Inter Bold" pitchFamily="34" charset="-122"/>
                <a:cs typeface="Inter Bold" pitchFamily="34" charset="-120"/>
              </a:rPr>
              <a:t>Farming Blogs</a:t>
            </a:r>
            <a:endParaRPr lang="en-US" sz="1900" dirty="0"/>
          </a:p>
        </p:txBody>
      </p:sp>
      <p:sp>
        <p:nvSpPr>
          <p:cNvPr id="6" name="Text 2"/>
          <p:cNvSpPr/>
          <p:nvPr/>
        </p:nvSpPr>
        <p:spPr>
          <a:xfrm>
            <a:off x="2026311" y="3129586"/>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DAD1E6"/>
                </a:solidFill>
                <a:latin typeface="Inter" pitchFamily="34" charset="0"/>
                <a:ea typeface="Inter" pitchFamily="34" charset="-122"/>
                <a:cs typeface="Inter" pitchFamily="34" charset="-120"/>
              </a:rPr>
              <a:t>Explore our insightful blog section, where we share valuable information about organic farming practices, seasonal produce, and recipes.</a:t>
            </a:r>
            <a:endParaRPr lang="en-US" sz="1550" dirty="0"/>
          </a:p>
        </p:txBody>
      </p:sp>
      <p:pic>
        <p:nvPicPr>
          <p:cNvPr id="7" name="Image 2" descr="preencoded.png"/>
          <p:cNvPicPr>
            <a:picLocks noChangeAspect="1"/>
          </p:cNvPicPr>
          <p:nvPr/>
        </p:nvPicPr>
        <p:blipFill>
          <a:blip r:embed="rId5"/>
          <a:stretch>
            <a:fillRect/>
          </a:stretch>
        </p:blipFill>
        <p:spPr>
          <a:xfrm>
            <a:off x="739841" y="4277587"/>
            <a:ext cx="989648" cy="1773793"/>
          </a:xfrm>
          <a:prstGeom prst="rect">
            <a:avLst/>
          </a:prstGeom>
        </p:spPr>
      </p:pic>
      <p:sp>
        <p:nvSpPr>
          <p:cNvPr id="8" name="Text 3"/>
          <p:cNvSpPr/>
          <p:nvPr/>
        </p:nvSpPr>
        <p:spPr>
          <a:xfrm>
            <a:off x="2026311" y="4475469"/>
            <a:ext cx="2937391" cy="309205"/>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ter Bold" pitchFamily="34" charset="0"/>
                <a:ea typeface="Inter Bold" pitchFamily="34" charset="-122"/>
                <a:cs typeface="Inter Bold" pitchFamily="34" charset="-120"/>
              </a:rPr>
              <a:t>Local Farming Initiatives</a:t>
            </a:r>
            <a:endParaRPr lang="en-US" sz="1900" dirty="0"/>
          </a:p>
        </p:txBody>
      </p:sp>
      <p:sp>
        <p:nvSpPr>
          <p:cNvPr id="9" name="Text 4"/>
          <p:cNvSpPr/>
          <p:nvPr/>
        </p:nvSpPr>
        <p:spPr>
          <a:xfrm>
            <a:off x="2026311" y="4903380"/>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DAD1E6"/>
                </a:solidFill>
                <a:latin typeface="Inter" pitchFamily="34" charset="0"/>
                <a:ea typeface="Inter" pitchFamily="34" charset="-122"/>
                <a:cs typeface="Inter" pitchFamily="34" charset="-120"/>
              </a:rPr>
              <a:t>We believe in supporting local farmers and communities. Discover local farmers' markets and Community Supported Agriculture (CSA) programs in your area.</a:t>
            </a:r>
            <a:endParaRPr lang="en-US" sz="1550" dirty="0"/>
          </a:p>
        </p:txBody>
      </p:sp>
      <p:pic>
        <p:nvPicPr>
          <p:cNvPr id="10" name="Image 3" descr="preencoded.png"/>
          <p:cNvPicPr>
            <a:picLocks noChangeAspect="1"/>
          </p:cNvPicPr>
          <p:nvPr/>
        </p:nvPicPr>
        <p:blipFill>
          <a:blip r:embed="rId6"/>
          <a:stretch>
            <a:fillRect/>
          </a:stretch>
        </p:blipFill>
        <p:spPr>
          <a:xfrm>
            <a:off x="739841" y="6051380"/>
            <a:ext cx="989648" cy="1773793"/>
          </a:xfrm>
          <a:prstGeom prst="rect">
            <a:avLst/>
          </a:prstGeom>
        </p:spPr>
      </p:pic>
      <p:sp>
        <p:nvSpPr>
          <p:cNvPr id="11" name="Text 5"/>
          <p:cNvSpPr/>
          <p:nvPr/>
        </p:nvSpPr>
        <p:spPr>
          <a:xfrm>
            <a:off x="2026311" y="6249262"/>
            <a:ext cx="2664023" cy="309205"/>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ter Bold" pitchFamily="34" charset="0"/>
                <a:ea typeface="Inter Bold" pitchFamily="34" charset="-122"/>
                <a:cs typeface="Inter Bold" pitchFamily="34" charset="-120"/>
              </a:rPr>
              <a:t>Subscription Services</a:t>
            </a:r>
            <a:endParaRPr lang="en-US" sz="1900" dirty="0"/>
          </a:p>
        </p:txBody>
      </p:sp>
      <p:sp>
        <p:nvSpPr>
          <p:cNvPr id="12" name="Text 6"/>
          <p:cNvSpPr/>
          <p:nvPr/>
        </p:nvSpPr>
        <p:spPr>
          <a:xfrm>
            <a:off x="2026311" y="6677173"/>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DAD1E6"/>
                </a:solidFill>
                <a:latin typeface="Inter" pitchFamily="34" charset="0"/>
                <a:ea typeface="Inter" pitchFamily="34" charset="-122"/>
                <a:cs typeface="Inter" pitchFamily="34" charset="-120"/>
              </a:rPr>
              <a:t>Enjoy the convenience of regular deliveries with our subscription service. Choose a frequency that suits your needs and get fresh, organic produce delivered straight to your door.</a:t>
            </a:r>
            <a:endParaRPr lang="en-US" sz="1550" dirty="0"/>
          </a:p>
        </p:txBody>
      </p:sp>
      <p:sp>
        <p:nvSpPr>
          <p:cNvPr id="13" name="Right Triangle 12">
            <a:extLst>
              <a:ext uri="{FF2B5EF4-FFF2-40B4-BE49-F238E27FC236}">
                <a16:creationId xmlns:a16="http://schemas.microsoft.com/office/drawing/2014/main" id="{9FAF679D-F599-A171-C089-A577702C4889}"/>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9279"/>
          <a:stretch/>
        </p:blipFill>
        <p:spPr>
          <a:xfrm>
            <a:off x="8823489" y="0"/>
            <a:ext cx="5806911" cy="8229600"/>
          </a:xfrm>
          <a:prstGeom prst="rect">
            <a:avLst/>
          </a:prstGeom>
        </p:spPr>
      </p:pic>
      <p:sp>
        <p:nvSpPr>
          <p:cNvPr id="3" name="Text 0"/>
          <p:cNvSpPr/>
          <p:nvPr/>
        </p:nvSpPr>
        <p:spPr>
          <a:xfrm>
            <a:off x="833437" y="1001674"/>
            <a:ext cx="7556421" cy="2126337"/>
          </a:xfrm>
          <a:prstGeom prst="rect">
            <a:avLst/>
          </a:prstGeom>
          <a:noFill/>
          <a:ln/>
        </p:spPr>
        <p:txBody>
          <a:bodyPr wrap="squar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1" i="0" u="none" strike="noStrike" kern="1200" cap="none" spc="0" normalizeH="0" baseline="0" noProof="0" dirty="0">
                <a:ln>
                  <a:noFill/>
                </a:ln>
                <a:solidFill>
                  <a:srgbClr val="CC0099"/>
                </a:solidFill>
                <a:effectLst/>
                <a:uLnTx/>
                <a:uFillTx/>
                <a:latin typeface="Fraunces Extra Bold" pitchFamily="34" charset="0"/>
                <a:ea typeface="Fraunces Extra Bold" pitchFamily="34" charset="-122"/>
                <a:cs typeface="Fraunces Extra Bold" pitchFamily="34" charset="-120"/>
              </a:rPr>
              <a:t>Foodie Blogs: Connecting Customers to the Heart of Farming</a:t>
            </a:r>
            <a:endParaRPr kumimoji="0" lang="en-US" sz="4450" b="0" i="0" u="none" strike="noStrike" kern="1200" cap="none" spc="0" normalizeH="0" baseline="0" noProof="0" dirty="0">
              <a:ln>
                <a:noFill/>
              </a:ln>
              <a:solidFill>
                <a:srgbClr val="CC0099"/>
              </a:solidFill>
              <a:effectLst/>
              <a:uLnTx/>
              <a:uFillTx/>
              <a:latin typeface="Calibri" panose="020F0502020204030204"/>
              <a:ea typeface="+mn-ea"/>
              <a:cs typeface="+mn-cs"/>
            </a:endParaRPr>
          </a:p>
        </p:txBody>
      </p:sp>
      <p:sp>
        <p:nvSpPr>
          <p:cNvPr id="4" name="Shape 1"/>
          <p:cNvSpPr/>
          <p:nvPr/>
        </p:nvSpPr>
        <p:spPr>
          <a:xfrm>
            <a:off x="833437" y="3723324"/>
            <a:ext cx="510302" cy="510302"/>
          </a:xfrm>
          <a:prstGeom prst="roundRect">
            <a:avLst>
              <a:gd name="adj" fmla="val 40005"/>
            </a:avLst>
          </a:prstGeom>
          <a:solidFill>
            <a:srgbClr val="E8F3E8"/>
          </a:solidFill>
          <a:ln/>
        </p:spPr>
      </p:sp>
      <p:sp>
        <p:nvSpPr>
          <p:cNvPr id="5" name="Text 2"/>
          <p:cNvSpPr/>
          <p:nvPr/>
        </p:nvSpPr>
        <p:spPr>
          <a:xfrm>
            <a:off x="1003696" y="3808335"/>
            <a:ext cx="169783" cy="340281"/>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1</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1570553" y="3723324"/>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lumMod val="85000"/>
                  </a:schemeClr>
                </a:solidFill>
                <a:effectLst/>
                <a:uLnTx/>
                <a:uFillTx/>
                <a:latin typeface="Fraunces Extra Bold" pitchFamily="34" charset="0"/>
                <a:ea typeface="Fraunces Extra Bold" pitchFamily="34" charset="-122"/>
                <a:cs typeface="Fraunces Extra Bold" pitchFamily="34" charset="-120"/>
              </a:rPr>
              <a:t>Farming Practices</a:t>
            </a:r>
            <a:endParaRPr kumimoji="0" lang="en-US" sz="2200" b="0" i="0"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
        <p:nvSpPr>
          <p:cNvPr id="7" name="Text 4"/>
          <p:cNvSpPr/>
          <p:nvPr/>
        </p:nvSpPr>
        <p:spPr>
          <a:xfrm>
            <a:off x="1570553" y="4213742"/>
            <a:ext cx="2927747" cy="1451610"/>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chemeClr val="bg2">
                    <a:lumMod val="75000"/>
                  </a:schemeClr>
                </a:solidFill>
                <a:effectLst/>
                <a:uLnTx/>
                <a:uFillTx/>
                <a:latin typeface="Nobile" pitchFamily="34" charset="0"/>
                <a:ea typeface="Nobile" pitchFamily="34" charset="-122"/>
                <a:cs typeface="Nobile" pitchFamily="34" charset="-120"/>
              </a:rPr>
              <a:t>Learn about the techniques and challenges of organic farming, from seed to harvest.</a:t>
            </a:r>
            <a:endParaRPr kumimoji="0" lang="en-US" sz="175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8" name="Shape 5"/>
          <p:cNvSpPr/>
          <p:nvPr/>
        </p:nvSpPr>
        <p:spPr>
          <a:xfrm>
            <a:off x="4725114" y="3723324"/>
            <a:ext cx="510302" cy="510302"/>
          </a:xfrm>
          <a:prstGeom prst="roundRect">
            <a:avLst>
              <a:gd name="adj" fmla="val 40005"/>
            </a:avLst>
          </a:prstGeom>
          <a:solidFill>
            <a:srgbClr val="E8F3E8"/>
          </a:solidFill>
          <a:ln/>
        </p:spPr>
      </p:sp>
      <p:sp>
        <p:nvSpPr>
          <p:cNvPr id="9" name="Text 6"/>
          <p:cNvSpPr/>
          <p:nvPr/>
        </p:nvSpPr>
        <p:spPr>
          <a:xfrm>
            <a:off x="4869060" y="3808335"/>
            <a:ext cx="222409" cy="340281"/>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2</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5462230" y="3723324"/>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lumMod val="75000"/>
                  </a:schemeClr>
                </a:solidFill>
                <a:effectLst/>
                <a:uLnTx/>
                <a:uFillTx/>
                <a:latin typeface="Fraunces Extra Bold" pitchFamily="34" charset="0"/>
                <a:ea typeface="Fraunces Extra Bold" pitchFamily="34" charset="-122"/>
                <a:cs typeface="Fraunces Extra Bold" pitchFamily="34" charset="-120"/>
              </a:rPr>
              <a:t>Seasonal Produce</a:t>
            </a:r>
            <a:endParaRPr kumimoji="0" lang="en-US" sz="22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p:txBody>
      </p:sp>
      <p:sp>
        <p:nvSpPr>
          <p:cNvPr id="11" name="Text 8"/>
          <p:cNvSpPr/>
          <p:nvPr/>
        </p:nvSpPr>
        <p:spPr>
          <a:xfrm>
            <a:off x="5462230" y="4213742"/>
            <a:ext cx="2927747" cy="1088708"/>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chemeClr val="bg2">
                    <a:lumMod val="75000"/>
                  </a:schemeClr>
                </a:solidFill>
                <a:effectLst/>
                <a:uLnTx/>
                <a:uFillTx/>
                <a:latin typeface="Nobile" pitchFamily="34" charset="0"/>
                <a:ea typeface="Nobile" pitchFamily="34" charset="-122"/>
                <a:cs typeface="Nobile" pitchFamily="34" charset="-120"/>
              </a:rPr>
              <a:t>Discover the best seasonal fruits and vegetables and how to cook with them.</a:t>
            </a:r>
            <a:endParaRPr kumimoji="0" lang="en-US" sz="175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Shape 9"/>
          <p:cNvSpPr/>
          <p:nvPr/>
        </p:nvSpPr>
        <p:spPr>
          <a:xfrm>
            <a:off x="833437" y="6147317"/>
            <a:ext cx="510302" cy="510302"/>
          </a:xfrm>
          <a:prstGeom prst="roundRect">
            <a:avLst>
              <a:gd name="adj" fmla="val 40005"/>
            </a:avLst>
          </a:prstGeom>
          <a:solidFill>
            <a:srgbClr val="E8F3E8"/>
          </a:solidFill>
          <a:ln/>
        </p:spPr>
      </p:sp>
      <p:sp>
        <p:nvSpPr>
          <p:cNvPr id="13" name="Text 10"/>
          <p:cNvSpPr/>
          <p:nvPr/>
        </p:nvSpPr>
        <p:spPr>
          <a:xfrm>
            <a:off x="985837" y="6232328"/>
            <a:ext cx="205502" cy="340281"/>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405449"/>
                </a:solidFill>
                <a:effectLst/>
                <a:uLnTx/>
                <a:uFillTx/>
                <a:latin typeface="Fraunces Extra Bold" pitchFamily="34" charset="0"/>
                <a:ea typeface="Fraunces Extra Bold" pitchFamily="34" charset="-122"/>
                <a:cs typeface="Fraunces Extra Bold" pitchFamily="34" charset="-120"/>
              </a:rPr>
              <a:t>3</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1"/>
          <p:cNvSpPr/>
          <p:nvPr/>
        </p:nvSpPr>
        <p:spPr>
          <a:xfrm>
            <a:off x="1570553" y="6147317"/>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lumMod val="85000"/>
                  </a:schemeClr>
                </a:solidFill>
                <a:effectLst/>
                <a:uLnTx/>
                <a:uFillTx/>
                <a:latin typeface="Fraunces Extra Bold" pitchFamily="34" charset="0"/>
                <a:ea typeface="Fraunces Extra Bold" pitchFamily="34" charset="-122"/>
                <a:cs typeface="Fraunces Extra Bold" pitchFamily="34" charset="-120"/>
              </a:rPr>
              <a:t>Farm Profiles</a:t>
            </a:r>
            <a:endParaRPr kumimoji="0" lang="en-US" sz="2200" b="0" i="0"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
        <p:nvSpPr>
          <p:cNvPr id="15" name="Text 12"/>
          <p:cNvSpPr/>
          <p:nvPr/>
        </p:nvSpPr>
        <p:spPr>
          <a:xfrm>
            <a:off x="1570553" y="6637736"/>
            <a:ext cx="6819305" cy="72580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chemeClr val="bg2">
                    <a:lumMod val="75000"/>
                  </a:schemeClr>
                </a:solidFill>
                <a:effectLst/>
                <a:uLnTx/>
                <a:uFillTx/>
                <a:latin typeface="Nobile" pitchFamily="34" charset="0"/>
                <a:ea typeface="Nobile" pitchFamily="34" charset="-122"/>
                <a:cs typeface="Nobile" pitchFamily="34" charset="-120"/>
              </a:rPr>
              <a:t>Get to know the dedicated farmers who provide the delicious produce you enjoy.</a:t>
            </a:r>
            <a:endParaRPr kumimoji="0" lang="en-US" sz="175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6" name="Right Triangle 15">
            <a:extLst>
              <a:ext uri="{FF2B5EF4-FFF2-40B4-BE49-F238E27FC236}">
                <a16:creationId xmlns:a16="http://schemas.microsoft.com/office/drawing/2014/main" id="{96CC6E91-4866-E274-E958-2DEBE73CB899}"/>
              </a:ext>
            </a:extLst>
          </p:cNvPr>
          <p:cNvSpPr/>
          <p:nvPr/>
        </p:nvSpPr>
        <p:spPr>
          <a:xfrm flipV="1">
            <a:off x="0" y="-4"/>
            <a:ext cx="2724346" cy="1631215"/>
          </a:xfrm>
          <a:prstGeom prst="rtTriangle">
            <a:avLst/>
          </a:prstGeom>
          <a:solidFill>
            <a:srgbClr val="CC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1507</Words>
  <Application>Microsoft Office PowerPoint</Application>
  <PresentationFormat>Custom</PresentationFormat>
  <Paragraphs>186</Paragraphs>
  <Slides>20</Slides>
  <Notes>18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Arial</vt:lpstr>
      <vt:lpstr>Bernard MT Condensed</vt:lpstr>
      <vt:lpstr>Calibri</vt:lpstr>
      <vt:lpstr>Cambria</vt:lpstr>
      <vt:lpstr>Fira Sans</vt:lpstr>
      <vt:lpstr>Fraunces Extra Bold</vt:lpstr>
      <vt:lpstr>Gelasio</vt:lpstr>
      <vt:lpstr>Inconsolata Bold</vt:lpstr>
      <vt:lpstr>Inter</vt:lpstr>
      <vt:lpstr>Inter Bold</vt:lpstr>
      <vt:lpstr>Lato</vt:lpstr>
      <vt:lpstr>Nobile</vt:lpstr>
      <vt:lpstr>Office Theme</vt:lpstr>
      <vt:lpstr>1_Office Theme</vt:lpstr>
      <vt:lpstr>Foodie :  Your Organic Food Marketplace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Soumya Das</cp:lastModifiedBy>
  <cp:revision>19</cp:revision>
  <cp:lastPrinted>2025-04-29T16:03:09Z</cp:lastPrinted>
  <dcterms:created xsi:type="dcterms:W3CDTF">2025-02-06T14:41:56Z</dcterms:created>
  <dcterms:modified xsi:type="dcterms:W3CDTF">2025-04-29T16:47:16Z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